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3" r:id="rId2"/>
    <p:sldMasterId id="2147483675" r:id="rId3"/>
  </p:sldMasterIdLst>
  <p:sldIdLst>
    <p:sldId id="1401" r:id="rId4"/>
    <p:sldId id="1445" r:id="rId5"/>
    <p:sldId id="1447" r:id="rId6"/>
    <p:sldId id="1448" r:id="rId7"/>
    <p:sldId id="1439" r:id="rId8"/>
    <p:sldId id="1449" r:id="rId9"/>
    <p:sldId id="1441" r:id="rId10"/>
    <p:sldId id="1452" r:id="rId11"/>
    <p:sldId id="1451" r:id="rId12"/>
    <p:sldId id="1450" r:id="rId13"/>
    <p:sldId id="1453" r:id="rId14"/>
    <p:sldId id="1454" r:id="rId15"/>
    <p:sldId id="1455" r:id="rId16"/>
    <p:sldId id="1456" r:id="rId17"/>
    <p:sldId id="1457" r:id="rId18"/>
    <p:sldId id="1458" r:id="rId19"/>
    <p:sldId id="1459" r:id="rId20"/>
    <p:sldId id="1460" r:id="rId21"/>
    <p:sldId id="1461" r:id="rId22"/>
    <p:sldId id="1462" r:id="rId23"/>
    <p:sldId id="1463" r:id="rId24"/>
    <p:sldId id="1464" r:id="rId25"/>
    <p:sldId id="1466" r:id="rId26"/>
    <p:sldId id="1465" r:id="rId27"/>
    <p:sldId id="1438" r:id="rId28"/>
    <p:sldId id="1467" r:id="rId29"/>
    <p:sldId id="1468" r:id="rId30"/>
    <p:sldId id="1469" r:id="rId31"/>
    <p:sldId id="1440" r:id="rId32"/>
    <p:sldId id="1470" r:id="rId33"/>
    <p:sldId id="1471" r:id="rId34"/>
    <p:sldId id="1446" r:id="rId35"/>
    <p:sldId id="1312" r:id="rId36"/>
  </p:sldIdLst>
  <p:sldSz cx="12192000" cy="6858000"/>
  <p:notesSz cx="9942513" cy="6761163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4F8C"/>
    <a:srgbClr val="19BEDE"/>
    <a:srgbClr val="97CA3F"/>
    <a:srgbClr val="00CC99"/>
    <a:srgbClr val="F1A0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3" d="100"/>
          <a:sy n="83" d="100"/>
        </p:scale>
        <p:origin x="643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theme" Target="theme/theme1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Εικόνα 7">
            <a:extLst>
              <a:ext uri="{FF2B5EF4-FFF2-40B4-BE49-F238E27FC236}">
                <a16:creationId xmlns:a16="http://schemas.microsoft.com/office/drawing/2014/main" id="{D0C6C0E5-DD5B-BA78-40FF-F7582005C7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9" y="0"/>
            <a:ext cx="12189461" cy="6858000"/>
          </a:xfrm>
          <a:prstGeom prst="rect">
            <a:avLst/>
          </a:prstGeom>
        </p:spPr>
      </p:pic>
      <p:sp>
        <p:nvSpPr>
          <p:cNvPr id="2" name="Τίτλος 1">
            <a:extLst>
              <a:ext uri="{FF2B5EF4-FFF2-40B4-BE49-F238E27FC236}">
                <a16:creationId xmlns:a16="http://schemas.microsoft.com/office/drawing/2014/main" id="{CEF3DD6A-C41C-BF98-3C60-D704770421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17320" y="1395008"/>
            <a:ext cx="9357360" cy="1463675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el-GR" dirty="0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6E1F1562-A7AD-1FD8-C13E-7FFFD730A6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7320" y="3036773"/>
            <a:ext cx="6928658" cy="803707"/>
          </a:xfr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19BEDE"/>
                </a:solidFill>
                <a:latin typeface="Trebuchet MS" panose="020B0603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 dirty="0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EAEF9C73-72CF-FBDA-2FD3-B2372849EA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2B16-8557-4743-8EE6-3DDFEC79069C}" type="datetimeFigureOut">
              <a:rPr lang="el-GR" smtClean="0"/>
              <a:t>20/3/2026</a:t>
            </a:fld>
            <a:endParaRPr lang="el-GR" dirty="0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32887C82-0744-840D-E8FC-98DB4A29E4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8BAB3BAB-2282-65B1-B77C-BBF5A897F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6E9A-F6BC-4101-9D32-73E53CB7934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710242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DDC8F0F-BA7E-7CB9-3A54-6BEA479714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F0B75243-BBCD-43CE-822F-C6F69835285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DBB4CB97-2DE6-EC80-87E7-BD3E198C2D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5733E93E-16E7-C099-DED5-97837B9E78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2B16-8557-4743-8EE6-3DDFEC79069C}" type="datetimeFigureOut">
              <a:rPr lang="el-GR" smtClean="0"/>
              <a:t>20/3/2026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AF45B22E-AFD4-EB40-0F5A-7DDF75411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2B6FC40F-9A36-69D8-5960-73B06ADCDB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6E9A-F6BC-4101-9D32-73E53CB7934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76321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F55BD0E-ACB0-F32F-2E40-61B53F91E9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59647C48-58F9-1D41-3599-64F8768DB1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72EB6C4A-BE76-9C2C-CF1D-3B2134806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2B16-8557-4743-8EE6-3DDFEC79069C}" type="datetimeFigureOut">
              <a:rPr lang="el-GR" smtClean="0"/>
              <a:t>20/3/2026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4102D70D-9B4B-0C37-CBA9-2DE878022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2202EDDF-5764-A8EC-CADA-CCA704B90D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6E9A-F6BC-4101-9D32-73E53CB7934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165221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B77DC1C3-C346-6B0A-080D-73E65C565F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1DBF89DD-2E67-7AAC-5247-4A9E9D00A5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22C0E958-0C65-C4CA-3376-45E2827509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2B16-8557-4743-8EE6-3DDFEC79069C}" type="datetimeFigureOut">
              <a:rPr lang="el-GR" smtClean="0"/>
              <a:t>20/3/2026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B64282EE-F41D-7F6B-2076-C658F59BD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B64A46E9-1CC2-A7D2-B18C-69D2B3FBE5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6E9A-F6BC-4101-9D32-73E53CB7934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391997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6752D1B5-BA53-6481-474E-2EE7A6D1FF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8AEA9-71C6-468C-BEB2-7FB1CAECB70F}" type="datetimeFigureOut">
              <a:rPr lang="el-GR" smtClean="0"/>
              <a:t>20/3/2026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DB707AFC-FF13-3D18-A576-6BFF1AD4D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EBA11A37-CB44-6D2D-E490-97C6255F48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1DC26-6129-45E6-B3DE-8F39747A7F71}" type="slidenum">
              <a:rPr lang="el-GR" smtClean="0"/>
              <a:t>‹#›</a:t>
            </a:fld>
            <a:endParaRPr lang="el-GR"/>
          </a:p>
        </p:txBody>
      </p:sp>
      <p:sp>
        <p:nvSpPr>
          <p:cNvPr id="7" name="Θέση τίτλου 1">
            <a:extLst>
              <a:ext uri="{FF2B5EF4-FFF2-40B4-BE49-F238E27FC236}">
                <a16:creationId xmlns:a16="http://schemas.microsoft.com/office/drawing/2014/main" id="{7E16175E-F3D0-4B46-2EE5-9C896A1090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7571" y="88763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/>
              <a:t>Κάντε κλικ για να επεξεργαστείτε τον τίτλο υποδείγματος</a:t>
            </a:r>
          </a:p>
        </p:txBody>
      </p:sp>
    </p:spTree>
    <p:extLst>
      <p:ext uri="{BB962C8B-B14F-4D97-AF65-F5344CB8AC3E}">
        <p14:creationId xmlns:p14="http://schemas.microsoft.com/office/powerpoint/2010/main" val="31351459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37468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Εικόνα 7">
            <a:extLst>
              <a:ext uri="{FF2B5EF4-FFF2-40B4-BE49-F238E27FC236}">
                <a16:creationId xmlns:a16="http://schemas.microsoft.com/office/drawing/2014/main" id="{D0C6C0E5-DD5B-BA78-40FF-F7582005C7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9" y="0"/>
            <a:ext cx="12189461" cy="6858000"/>
          </a:xfrm>
          <a:prstGeom prst="rect">
            <a:avLst/>
          </a:prstGeom>
        </p:spPr>
      </p:pic>
      <p:sp>
        <p:nvSpPr>
          <p:cNvPr id="2" name="Τίτλος 1">
            <a:extLst>
              <a:ext uri="{FF2B5EF4-FFF2-40B4-BE49-F238E27FC236}">
                <a16:creationId xmlns:a16="http://schemas.microsoft.com/office/drawing/2014/main" id="{CEF3DD6A-C41C-BF98-3C60-D704770421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17320" y="1395008"/>
            <a:ext cx="9357360" cy="1463675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el-GR" dirty="0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6E1F1562-A7AD-1FD8-C13E-7FFFD730A6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7320" y="3036773"/>
            <a:ext cx="6928658" cy="803707"/>
          </a:xfr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19BEDE"/>
                </a:solidFill>
                <a:latin typeface="Trebuchet MS" panose="020B0603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 dirty="0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EAEF9C73-72CF-FBDA-2FD3-B2372849EA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2B16-8557-4743-8EE6-3DDFEC79069C}" type="datetimeFigureOut">
              <a:rPr lang="el-GR" smtClean="0"/>
              <a:t>20/3/2026</a:t>
            </a:fld>
            <a:endParaRPr lang="el-GR" dirty="0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32887C82-0744-840D-E8FC-98DB4A29E4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8BAB3BAB-2282-65B1-B77C-BBF5A897F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6E9A-F6BC-4101-9D32-73E53CB7934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47868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ροσαρμοσμένη διάταξη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5C51F3F-A005-3BA9-10E2-3A482100AD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DB6E654C-8964-0AF7-34FF-BD50C2CF21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2B16-8557-4743-8EE6-3DDFEC79069C}" type="datetimeFigureOut">
              <a:rPr lang="el-GR" smtClean="0"/>
              <a:t>20/3/2026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2DA513F4-377C-8213-406E-E05FDA99FC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E66D9FAF-D353-4D75-6242-880A95ACE3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6E9A-F6BC-4101-9D32-73E53CB7934B}" type="slidenum">
              <a:rPr lang="el-GR" smtClean="0"/>
              <a:t>‹#›</a:t>
            </a:fld>
            <a:endParaRPr lang="el-GR"/>
          </a:p>
        </p:txBody>
      </p:sp>
      <p:sp>
        <p:nvSpPr>
          <p:cNvPr id="6" name="Θέση περιεχομένου 2">
            <a:extLst>
              <a:ext uri="{FF2B5EF4-FFF2-40B4-BE49-F238E27FC236}">
                <a16:creationId xmlns:a16="http://schemas.microsoft.com/office/drawing/2014/main" id="{38F1B451-D1F7-FA4D-007E-083E8C9EDC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</p:spTree>
    <p:extLst>
      <p:ext uri="{BB962C8B-B14F-4D97-AF65-F5344CB8AC3E}">
        <p14:creationId xmlns:p14="http://schemas.microsoft.com/office/powerpoint/2010/main" val="1493840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5E5B180-03A5-54B2-FF10-D88D62CB1B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D8BD2AB-2786-DEEA-66E7-D27B1A80A3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FF7A3B8E-6754-BC80-511E-63AA56052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2B16-8557-4743-8EE6-3DDFEC79069C}" type="datetimeFigureOut">
              <a:rPr lang="el-GR" smtClean="0"/>
              <a:t>20/3/2026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BD22244D-72CD-2979-F484-8014864503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97DE94E2-BE2B-0F7F-9628-25ECE7C8D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6E9A-F6BC-4101-9D32-73E53CB7934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418186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BC31601-5B7E-E389-2AE1-ABDA92D4B0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C86131FF-6BD8-B2C6-28DD-930B5881A6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4726B1E2-C7FB-27B2-717D-5D4208E3B7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2B16-8557-4743-8EE6-3DDFEC79069C}" type="datetimeFigureOut">
              <a:rPr lang="el-GR" smtClean="0"/>
              <a:t>20/3/2026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2B663768-C5D9-E0C5-8700-0D441B623D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1157E914-FAC1-1C33-3BE9-CA363AF22B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6E9A-F6BC-4101-9D32-73E53CB7934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0832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8ED5962-0662-A4B9-DA37-982F3BC194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2EBBE3A-CF74-1428-8034-9927074D22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26B8698B-2578-4AE5-A22A-F33DC80AAE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2C2523CD-C411-DF42-96BE-5013E8427F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2B16-8557-4743-8EE6-3DDFEC79069C}" type="datetimeFigureOut">
              <a:rPr lang="el-GR" smtClean="0"/>
              <a:t>20/3/2026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F00A34AE-467F-C56F-F5D0-88345088A7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8902BEBD-379D-CE1B-D170-5AB319ADCD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6E9A-F6BC-4101-9D32-73E53CB7934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249604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8D81447-91D5-E3FA-4665-322C6E3777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77BB54E7-9723-FC84-5E40-FD9C5B5EA2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DFC01F0D-5FB6-E559-65AD-E935293C16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7A9E3192-004C-C164-D50A-320CAC785B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8B456367-AB5B-6B8B-AE42-39EAD7C3D14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50E4C15F-4F64-8D60-AEC3-0EE18BA892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2B16-8557-4743-8EE6-3DDFEC79069C}" type="datetimeFigureOut">
              <a:rPr lang="el-GR" smtClean="0"/>
              <a:t>20/3/2026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2BDE0303-FC11-56B8-3B92-8680921BFA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33985EC7-CF44-F42B-603E-2ED0A46960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6E9A-F6BC-4101-9D32-73E53CB7934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59300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712C978-79DA-B2DF-BA1E-F79B7076B0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FFC4F3B5-BCDD-E310-F14E-9B644255DC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2B16-8557-4743-8EE6-3DDFEC79069C}" type="datetimeFigureOut">
              <a:rPr lang="el-GR" smtClean="0"/>
              <a:t>20/3/2026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B0D03EE5-8F19-1B71-D626-2B7DE5A4C1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3E86306C-C37E-5F48-0ECB-7BD8E9D24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6E9A-F6BC-4101-9D32-73E53CB7934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720260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7323DC95-1F9B-1304-D7CB-2DFB698132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2B16-8557-4743-8EE6-3DDFEC79069C}" type="datetimeFigureOut">
              <a:rPr lang="el-GR" smtClean="0"/>
              <a:t>20/3/2026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FFEEAAAA-C5B4-8079-5026-3F96E46F0A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9438664D-825B-70E2-B424-B0E483348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6E9A-F6BC-4101-9D32-73E53CB7934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815425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62D9265-3AED-E571-B24E-474E4433C9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26D340B-9A85-D1A4-B2A3-B979FECF7E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16F1AF9A-BCBF-4FEE-E23D-9E8716917A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AE209292-DA13-E712-0F08-993783B9C4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2B16-8557-4743-8EE6-3DDFEC79069C}" type="datetimeFigureOut">
              <a:rPr lang="el-GR" smtClean="0"/>
              <a:t>20/3/2026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BCA5D16D-8992-6C3A-7D88-AB6205BCA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7CFBF6E2-149E-8E53-CE23-E07A765AF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6E9A-F6BC-4101-9D32-73E53CB7934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8600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Εικόνα 7">
            <a:extLst>
              <a:ext uri="{FF2B5EF4-FFF2-40B4-BE49-F238E27FC236}">
                <a16:creationId xmlns:a16="http://schemas.microsoft.com/office/drawing/2014/main" id="{2396CA78-E66D-AA14-B2F5-C8BA18BBFBF2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9" y="0"/>
            <a:ext cx="12189461" cy="6858000"/>
          </a:xfrm>
          <a:prstGeom prst="rect">
            <a:avLst/>
          </a:prstGeom>
        </p:spPr>
      </p:pic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751C3A3A-2600-909B-C7FA-BAFEDE7B28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E1C4AA6C-A549-9668-BC95-EFB9918480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dirty="0"/>
              <a:t>Στυλ κειμένου υποδείγματος</a:t>
            </a:r>
          </a:p>
          <a:p>
            <a:pPr lvl="1"/>
            <a:r>
              <a:rPr lang="el-GR" dirty="0"/>
              <a:t>Δεύτερο επίπεδο</a:t>
            </a:r>
          </a:p>
          <a:p>
            <a:pPr lvl="2"/>
            <a:r>
              <a:rPr lang="el-GR" dirty="0"/>
              <a:t>Τρίτο επίπεδο</a:t>
            </a:r>
          </a:p>
          <a:p>
            <a:pPr lvl="3"/>
            <a:r>
              <a:rPr lang="el-GR" dirty="0"/>
              <a:t>Τέταρτο επίπεδο</a:t>
            </a:r>
          </a:p>
          <a:p>
            <a:pPr lvl="4"/>
            <a:r>
              <a:rPr lang="el-GR" dirty="0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C052320E-A551-2E40-8D7A-9CCB3B42C8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312B16-8557-4743-8EE6-3DDFEC79069C}" type="datetimeFigureOut">
              <a:rPr lang="el-GR" smtClean="0"/>
              <a:t>20/3/2026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295BD96A-21E8-290D-D80B-E4C72C952E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CA3E2E86-9DD1-AA85-BEF6-A05BBC05D6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0D4F8C"/>
                </a:solidFill>
              </a:defRPr>
            </a:lvl1pPr>
          </a:lstStyle>
          <a:p>
            <a:fld id="{C6DD6E9A-F6BC-4101-9D32-73E53CB7934B}" type="slidenum">
              <a:rPr lang="el-GR" smtClean="0"/>
              <a:pPr/>
              <a:t>‹#›</a:t>
            </a:fld>
            <a:endParaRPr lang="el-GR" dirty="0"/>
          </a:p>
        </p:txBody>
      </p:sp>
      <p:pic>
        <p:nvPicPr>
          <p:cNvPr id="9" name="Εικόνα 8">
            <a:extLst>
              <a:ext uri="{FF2B5EF4-FFF2-40B4-BE49-F238E27FC236}">
                <a16:creationId xmlns:a16="http://schemas.microsoft.com/office/drawing/2014/main" id="{3D71919C-7B8B-91A4-B0A8-D0AF9F0448D2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764771" y="6198569"/>
            <a:ext cx="3208713" cy="631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7093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2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19BEDE"/>
          </a:solidFill>
          <a:latin typeface="Trebuchet MS" panose="020B0603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0D4F8C"/>
          </a:solidFill>
          <a:latin typeface="Trebuchet MS" panose="020B0603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0D4F8C"/>
          </a:solidFill>
          <a:latin typeface="Trebuchet MS" panose="020B0603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D4F8C"/>
          </a:solidFill>
          <a:latin typeface="Trebuchet MS" panose="020B0603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D4F8C"/>
          </a:solidFill>
          <a:latin typeface="Trebuchet MS" panose="020B0603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D4F8C"/>
          </a:solidFill>
          <a:latin typeface="Trebuchet MS" panose="020B0603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72EFEEE7-16A3-129E-A980-495951F3EE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7571" y="88763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/>
              <a:t>Κάντε κλικ για να επεξεργαστείτε τον τίτλο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6DB554EC-C5F1-0DD1-BF83-B5ECC01592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18AEA9-71C6-468C-BEB2-7FB1CAECB70F}" type="datetimeFigureOut">
              <a:rPr lang="el-GR" smtClean="0"/>
              <a:t>20/3/2026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40269398-EA6B-43F4-1772-65E972F5A3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2CDBA4EF-1999-F613-70F6-2AD4EF7FFC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B1DC26-6129-45E6-B3DE-8F39747A7F7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57993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rgbClr val="19BEDE"/>
          </a:solidFill>
          <a:latin typeface="Trebuchet MS" panose="020B0603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2571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8408" y="319177"/>
            <a:ext cx="2820837" cy="1414732"/>
          </a:xfrm>
          <a:prstGeom prst="rect">
            <a:avLst/>
          </a:prstGeom>
          <a:solidFill>
            <a:srgbClr val="0D4F8C"/>
          </a:solidFill>
        </p:spPr>
        <p:txBody>
          <a:bodyPr wrap="square" rtlCol="0">
            <a:spAutoFit/>
          </a:bodyPr>
          <a:lstStyle/>
          <a:p>
            <a:endParaRPr lang="el-GR" dirty="0"/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4EA2F15A-455E-E61D-541D-C3483ADD15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570901"/>
            <a:ext cx="12192000" cy="1463675"/>
          </a:xfrm>
        </p:spPr>
        <p:txBody>
          <a:bodyPr anchor="ctr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l-GR" sz="2800" dirty="0"/>
              <a:t>Ειδικά Θέματα Υλοποίησης Δράσεων ΕΚΤ+</a:t>
            </a:r>
            <a:br>
              <a:rPr lang="el-GR" sz="2800" dirty="0"/>
            </a:br>
            <a:r>
              <a:rPr lang="el-GR" sz="2800" dirty="0"/>
              <a:t>Παρουσίαση Τεχνικού Παραρτήματος Υλοποίησης με ίδια μέσα</a:t>
            </a:r>
            <a:br>
              <a:rPr lang="el-GR" sz="2800" dirty="0"/>
            </a:br>
            <a:r>
              <a:rPr lang="el-GR" sz="2800" dirty="0"/>
              <a:t>Δελτία Επίτευξης Δεικτών</a:t>
            </a:r>
            <a:endParaRPr lang="el-GR" sz="2400" dirty="0"/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AF4C35F4-0304-55DE-B493-0D5FA87371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0122" y="2774599"/>
            <a:ext cx="4412998" cy="803707"/>
          </a:xfrm>
        </p:spPr>
        <p:txBody>
          <a:bodyPr>
            <a:normAutofit/>
          </a:bodyPr>
          <a:lstStyle/>
          <a:p>
            <a:endParaRPr lang="el-GR" b="1" dirty="0">
              <a:solidFill>
                <a:srgbClr val="00BFE0"/>
              </a:solidFill>
            </a:endParaRPr>
          </a:p>
          <a:p>
            <a:r>
              <a:rPr lang="el-GR" b="1" dirty="0">
                <a:solidFill>
                  <a:srgbClr val="00BFE0"/>
                </a:solidFill>
              </a:rPr>
              <a:t>Κομοτηνή, 23/03/2026</a:t>
            </a:r>
          </a:p>
        </p:txBody>
      </p:sp>
      <p:sp>
        <p:nvSpPr>
          <p:cNvPr id="8" name="7 - TextBox">
            <a:extLst>
              <a:ext uri="{FF2B5EF4-FFF2-40B4-BE49-F238E27FC236}">
                <a16:creationId xmlns:a16="http://schemas.microsoft.com/office/drawing/2014/main" id="{36796C4E-3A2D-4EC5-CE99-A5D7E00A7E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00205" y="5529357"/>
            <a:ext cx="4091795" cy="1138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Ø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5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None/>
            </a:pPr>
            <a:r>
              <a:rPr lang="el-GR" altLang="el-GR" sz="2000" b="1" dirty="0" err="1">
                <a:solidFill>
                  <a:srgbClr val="144E8C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Ζουμπουλίδου</a:t>
            </a:r>
            <a:r>
              <a:rPr lang="el-GR" altLang="el-GR" sz="2000" b="1" dirty="0">
                <a:solidFill>
                  <a:srgbClr val="144E8C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Έλλη</a:t>
            </a:r>
            <a:endParaRPr lang="en-US" altLang="el-GR" sz="2000" b="1" dirty="0">
              <a:solidFill>
                <a:srgbClr val="144E8C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None/>
            </a:pPr>
            <a:r>
              <a:rPr lang="el-GR" altLang="el-GR" sz="1600" dirty="0">
                <a:solidFill>
                  <a:srgbClr val="144E8C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Μονάδα Β1 – Παρακολούθηση Πράξεων ΕΚΤ+ Ειδικής Υπηρεσίας Διαχείρισης</a:t>
            </a:r>
            <a:r>
              <a:rPr lang="en-US" altLang="el-GR" sz="1600" dirty="0">
                <a:solidFill>
                  <a:srgbClr val="144E8C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l-GR" altLang="el-GR" sz="1600" dirty="0">
                <a:solidFill>
                  <a:srgbClr val="144E8C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Προγράμματος </a:t>
            </a:r>
            <a:endParaRPr lang="en-US" altLang="el-GR" sz="1600" dirty="0">
              <a:solidFill>
                <a:srgbClr val="144E8C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None/>
            </a:pPr>
            <a:r>
              <a:rPr lang="el-GR" altLang="el-GR" sz="1600" dirty="0">
                <a:solidFill>
                  <a:srgbClr val="144E8C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«Ανατολική Μακεδονία, Θράκη»</a:t>
            </a:r>
          </a:p>
        </p:txBody>
      </p:sp>
      <p:pic>
        <p:nvPicPr>
          <p:cNvPr id="6" name="Εικόνα 5" descr="Εικόνα που περιέχει κείμενο, γραμματοσειρά, στιγμιότυπο οθόνης&#10;&#10;Περιγραφή που δημιουργήθηκε αυτόματα">
            <a:extLst>
              <a:ext uri="{FF2B5EF4-FFF2-40B4-BE49-F238E27FC236}">
                <a16:creationId xmlns:a16="http://schemas.microsoft.com/office/drawing/2014/main" id="{4C601897-827B-F776-18F9-3AD47DCDD3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408" y="5857489"/>
            <a:ext cx="3794271" cy="668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4296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65B16C-B2C8-7E55-B570-C56D1E2DE8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76B6EAA-AB14-8643-BD14-0EEB763432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95457"/>
          </a:xfrm>
        </p:spPr>
        <p:txBody>
          <a:bodyPr>
            <a:normAutofit/>
          </a:bodyPr>
          <a:lstStyle/>
          <a:p>
            <a:pPr algn="ctr"/>
            <a:r>
              <a:rPr lang="el-GR" sz="3200" dirty="0"/>
              <a:t>Τεχνικό Παράρτημα Υλοποίησης </a:t>
            </a:r>
            <a:r>
              <a:rPr lang="el-GR" sz="3200" dirty="0" err="1"/>
              <a:t>Υποέργου</a:t>
            </a:r>
            <a:r>
              <a:rPr lang="el-GR" sz="3200" dirty="0"/>
              <a:t> με Ίδια Μέσα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530C3362-DCF1-8EF1-8F21-9308A842F5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99128"/>
            <a:ext cx="10515600" cy="5077836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Clr>
                <a:srgbClr val="7FC34C"/>
              </a:buClr>
              <a:buNone/>
            </a:pPr>
            <a:r>
              <a:rPr lang="el-GR" sz="2400" b="1" u="sng" dirty="0"/>
              <a:t>Φύλλο 4. ΠΑΡΑΔΟΤΕΑ</a:t>
            </a:r>
            <a:endParaRPr lang="el-GR" sz="2400" dirty="0"/>
          </a:p>
          <a:p>
            <a:pPr marL="0" indent="0">
              <a:lnSpc>
                <a:spcPct val="120000"/>
              </a:lnSpc>
              <a:buClr>
                <a:srgbClr val="7FC34C"/>
              </a:buClr>
              <a:buNone/>
            </a:pPr>
            <a:endParaRPr lang="el-GR" sz="2400" dirty="0"/>
          </a:p>
          <a:p>
            <a:pPr>
              <a:lnSpc>
                <a:spcPct val="120000"/>
              </a:lnSpc>
              <a:buClr>
                <a:srgbClr val="7FC34C"/>
              </a:buClr>
              <a:buFont typeface="Wingdings" panose="05000000000000000000" pitchFamily="2" charset="2"/>
              <a:buChar char="Ø"/>
            </a:pPr>
            <a:endParaRPr lang="el-GR" sz="2400" u="sng" dirty="0"/>
          </a:p>
          <a:p>
            <a:pPr algn="just">
              <a:lnSpc>
                <a:spcPct val="120000"/>
              </a:lnSpc>
              <a:buClr>
                <a:srgbClr val="7FC34C"/>
              </a:buClr>
              <a:buFont typeface="Wingdings" panose="05000000000000000000" pitchFamily="2" charset="2"/>
              <a:buChar char="Ø"/>
            </a:pPr>
            <a:endParaRPr lang="el-GR" sz="2400" dirty="0"/>
          </a:p>
          <a:p>
            <a:pPr marL="0" indent="0" algn="l">
              <a:lnSpc>
                <a:spcPct val="120000"/>
              </a:lnSpc>
              <a:buNone/>
            </a:pPr>
            <a:endParaRPr lang="el-GR" sz="2400" dirty="0"/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50206DE5-6ECD-0821-1F04-3912B28F3EE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07" t="29347" r="16865" b="6916"/>
          <a:stretch>
            <a:fillRect/>
          </a:stretch>
        </p:blipFill>
        <p:spPr bwMode="auto">
          <a:xfrm>
            <a:off x="1057285" y="1840230"/>
            <a:ext cx="10077429" cy="447528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6651625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3A263-2129-8B04-6374-AEE3D06732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D19AF03-82AC-B2DB-F044-70F41CDEB8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89915"/>
          </a:xfrm>
        </p:spPr>
        <p:txBody>
          <a:bodyPr anchor="ctr">
            <a:normAutofit/>
          </a:bodyPr>
          <a:lstStyle/>
          <a:p>
            <a:r>
              <a:rPr lang="el-GR" sz="3200" dirty="0"/>
              <a:t>Τεχνικό Παράρτημα Υλοποίησης </a:t>
            </a:r>
            <a:r>
              <a:rPr lang="el-GR" sz="3200" dirty="0" err="1"/>
              <a:t>Υποέργου</a:t>
            </a:r>
            <a:r>
              <a:rPr lang="el-GR" sz="3200" dirty="0"/>
              <a:t> με Ίδια Μέσα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80990A0-EDD4-827D-C6AC-24DFA0B482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127760"/>
            <a:ext cx="3642360" cy="5049203"/>
          </a:xfrm>
        </p:spPr>
        <p:txBody>
          <a:bodyPr>
            <a:normAutofit/>
          </a:bodyPr>
          <a:lstStyle/>
          <a:p>
            <a:pPr marL="0" indent="0">
              <a:buClr>
                <a:srgbClr val="7FC34C"/>
              </a:buClr>
              <a:buNone/>
            </a:pPr>
            <a:r>
              <a:rPr lang="el-GR" sz="2400" b="1" u="sng" dirty="0"/>
              <a:t>Φύλλο 5. Συνολικός Αναλυτικός ΠΥ ΥΠ</a:t>
            </a:r>
          </a:p>
          <a:p>
            <a:pPr marL="0" indent="0">
              <a:buClr>
                <a:srgbClr val="7FC34C"/>
              </a:buClr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/>
              <a:t>ΤΜΗΜΑ Α.1</a:t>
            </a:r>
          </a:p>
          <a:p>
            <a:pPr marL="0" indent="0">
              <a:buNone/>
            </a:pPr>
            <a:r>
              <a:rPr lang="el-GR" dirty="0"/>
              <a:t>ανάλυση προϋπολογισμού ανά κατηγορία ΑΜΕΣΗΣ δαπάνης</a:t>
            </a:r>
          </a:p>
          <a:p>
            <a:pPr marL="0" indent="0">
              <a:buNone/>
            </a:pPr>
            <a:endParaRPr lang="el-GR" dirty="0"/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AE10517A-6EAD-85D6-F012-A8D4CF21438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21" t="26596" r="64064" b="7069"/>
          <a:stretch>
            <a:fillRect/>
          </a:stretch>
        </p:blipFill>
        <p:spPr bwMode="auto">
          <a:xfrm>
            <a:off x="5173058" y="1127760"/>
            <a:ext cx="5116251" cy="563533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4371030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92D865-493B-2EC7-BF61-0595BCDEC0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A18C29E-07B6-7237-97FC-40A912E88A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89915"/>
          </a:xfrm>
        </p:spPr>
        <p:txBody>
          <a:bodyPr anchor="ctr">
            <a:normAutofit/>
          </a:bodyPr>
          <a:lstStyle/>
          <a:p>
            <a:r>
              <a:rPr lang="el-GR" sz="3200" dirty="0"/>
              <a:t>Τεχνικό Παράρτημα Υλοποίησης </a:t>
            </a:r>
            <a:r>
              <a:rPr lang="el-GR" sz="3200" dirty="0" err="1"/>
              <a:t>Υποέργου</a:t>
            </a:r>
            <a:r>
              <a:rPr lang="el-GR" sz="3200" dirty="0"/>
              <a:t> με Ίδια Μέσα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3D990D1-22D8-264E-3352-8D0BFEBF63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127760"/>
            <a:ext cx="3642360" cy="5049203"/>
          </a:xfrm>
        </p:spPr>
        <p:txBody>
          <a:bodyPr>
            <a:normAutofit/>
          </a:bodyPr>
          <a:lstStyle/>
          <a:p>
            <a:pPr marL="0" indent="0">
              <a:buClr>
                <a:srgbClr val="7FC34C"/>
              </a:buClr>
              <a:buNone/>
            </a:pPr>
            <a:r>
              <a:rPr lang="el-GR" sz="2400" b="1" u="sng" dirty="0"/>
              <a:t>Φύλλο 5. Συνολικός Αναλυτικός ΠΥ ΥΠ</a:t>
            </a:r>
          </a:p>
          <a:p>
            <a:pPr marL="0" indent="0">
              <a:buClr>
                <a:srgbClr val="7FC34C"/>
              </a:buClr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/>
              <a:t>ΤΜΗΜΑ Α.1</a:t>
            </a:r>
          </a:p>
          <a:p>
            <a:pPr marL="0" indent="0">
              <a:buNone/>
            </a:pPr>
            <a:r>
              <a:rPr lang="el-GR" dirty="0"/>
              <a:t>ανάλυση προϋπολογισμού ανά κατηγορία ΑΜΕΣΗΣ δαπάνης</a:t>
            </a:r>
          </a:p>
          <a:p>
            <a:pPr marL="0" indent="0">
              <a:buNone/>
            </a:pPr>
            <a:endParaRPr lang="el-GR" dirty="0"/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D6B58FB1-6055-767C-D8A6-D00BF47C34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13" t="27970" r="55121" b="6918"/>
          <a:stretch>
            <a:fillRect/>
          </a:stretch>
        </p:blipFill>
        <p:spPr bwMode="auto">
          <a:xfrm>
            <a:off x="4480559" y="955040"/>
            <a:ext cx="6224385" cy="560589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4764595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F0520D-D874-D69D-FDA4-02524AD29B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8C9C88E-6DBC-4BFA-1947-89B9844B70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89915"/>
          </a:xfrm>
        </p:spPr>
        <p:txBody>
          <a:bodyPr anchor="ctr">
            <a:normAutofit/>
          </a:bodyPr>
          <a:lstStyle/>
          <a:p>
            <a:r>
              <a:rPr lang="el-GR" sz="3200" dirty="0"/>
              <a:t>Τεχνικό Παράρτημα Υλοποίησης </a:t>
            </a:r>
            <a:r>
              <a:rPr lang="el-GR" sz="3200" dirty="0" err="1"/>
              <a:t>Υποέργου</a:t>
            </a:r>
            <a:r>
              <a:rPr lang="el-GR" sz="3200" dirty="0"/>
              <a:t> με Ίδια Μέσα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B0E6AEBC-BF2E-4052-B498-B6D14F7414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127760"/>
            <a:ext cx="3642360" cy="5049203"/>
          </a:xfrm>
        </p:spPr>
        <p:txBody>
          <a:bodyPr>
            <a:normAutofit/>
          </a:bodyPr>
          <a:lstStyle/>
          <a:p>
            <a:pPr marL="0" indent="0">
              <a:buClr>
                <a:srgbClr val="7FC34C"/>
              </a:buClr>
              <a:buNone/>
            </a:pPr>
            <a:r>
              <a:rPr lang="el-GR" sz="2400" b="1" u="sng" dirty="0"/>
              <a:t>Φύλλο 5. Συνολικός Αναλυτικός ΠΥ ΥΠ</a:t>
            </a:r>
          </a:p>
          <a:p>
            <a:pPr marL="0" indent="0">
              <a:buClr>
                <a:srgbClr val="7FC34C"/>
              </a:buClr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/>
              <a:t>ΤΜΗΜΑ Α.1</a:t>
            </a:r>
          </a:p>
          <a:p>
            <a:pPr marL="0" indent="0">
              <a:buNone/>
            </a:pPr>
            <a:r>
              <a:rPr lang="el-GR" dirty="0"/>
              <a:t>ανάλυση προϋπολογισμού ανά κατηγορία ΑΜΕΣΗΣ δαπάνης</a:t>
            </a:r>
          </a:p>
          <a:p>
            <a:pPr marL="0" indent="0">
              <a:buNone/>
            </a:pPr>
            <a:endParaRPr lang="el-GR" dirty="0"/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FA553ABC-9098-295D-F85B-B2018CF6347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13" t="27359" r="39991" b="31830"/>
          <a:stretch>
            <a:fillRect/>
          </a:stretch>
        </p:blipFill>
        <p:spPr bwMode="auto">
          <a:xfrm>
            <a:off x="4480560" y="1968269"/>
            <a:ext cx="7518819" cy="309325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6067826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933CD6-8750-D668-3710-53986AFB55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057EB08-A6F8-706D-AFEA-7A0C31CD3D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89915"/>
          </a:xfrm>
        </p:spPr>
        <p:txBody>
          <a:bodyPr anchor="ctr">
            <a:normAutofit/>
          </a:bodyPr>
          <a:lstStyle/>
          <a:p>
            <a:r>
              <a:rPr lang="el-GR" sz="3200" dirty="0"/>
              <a:t>Τεχνικό Παράρτημα Υλοποίησης </a:t>
            </a:r>
            <a:r>
              <a:rPr lang="el-GR" sz="3200" dirty="0" err="1"/>
              <a:t>Υποέργου</a:t>
            </a:r>
            <a:r>
              <a:rPr lang="el-GR" sz="3200" dirty="0"/>
              <a:t> με Ίδια Μέσα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02F59A4E-912E-04B9-F77A-853A5532597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127760"/>
            <a:ext cx="3642360" cy="5049203"/>
          </a:xfrm>
        </p:spPr>
        <p:txBody>
          <a:bodyPr>
            <a:normAutofit/>
          </a:bodyPr>
          <a:lstStyle/>
          <a:p>
            <a:pPr marL="0" indent="0">
              <a:buClr>
                <a:srgbClr val="7FC34C"/>
              </a:buClr>
              <a:buNone/>
            </a:pPr>
            <a:r>
              <a:rPr lang="el-GR" sz="2400" b="1" u="sng" dirty="0"/>
              <a:t>Φύλλο 5. Συνολικός Αναλυτικός ΠΥ ΥΠ</a:t>
            </a:r>
          </a:p>
          <a:p>
            <a:pPr marL="0" indent="0">
              <a:buClr>
                <a:srgbClr val="7FC34C"/>
              </a:buClr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/>
              <a:t>ΤΜΗΜΑ Β</a:t>
            </a:r>
          </a:p>
          <a:p>
            <a:pPr marL="0" indent="0">
              <a:buNone/>
            </a:pPr>
            <a:r>
              <a:rPr lang="el-GR" dirty="0"/>
              <a:t>ανάλυση προϋπολογισμού ανά κατηγορία δαπάνης βάσει ΑΠΛΟΠΟΙΗΜΕΝΟΥ ΚΟΣΤΟΥΣ</a:t>
            </a:r>
          </a:p>
          <a:p>
            <a:pPr marL="0" indent="0">
              <a:buNone/>
            </a:pPr>
            <a:endParaRPr lang="el-GR" dirty="0"/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19479125-6CA5-264A-2CD5-5D149584B1B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66" t="26290" r="60281" b="14253"/>
          <a:stretch>
            <a:fillRect/>
          </a:stretch>
        </p:blipFill>
        <p:spPr bwMode="auto">
          <a:xfrm>
            <a:off x="4694036" y="1127759"/>
            <a:ext cx="5944382" cy="536511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2078164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683E3E-F977-8CA5-5021-5A15D6481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92FD159-6B66-64DF-BAA3-0AF989BABD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89915"/>
          </a:xfrm>
        </p:spPr>
        <p:txBody>
          <a:bodyPr anchor="ctr">
            <a:normAutofit/>
          </a:bodyPr>
          <a:lstStyle/>
          <a:p>
            <a:r>
              <a:rPr lang="el-GR" sz="3200" dirty="0"/>
              <a:t>Τεχνικό Παράρτημα Υλοποίησης </a:t>
            </a:r>
            <a:r>
              <a:rPr lang="el-GR" sz="3200" dirty="0" err="1"/>
              <a:t>Υποέργου</a:t>
            </a:r>
            <a:r>
              <a:rPr lang="el-GR" sz="3200" dirty="0"/>
              <a:t> με Ίδια Μέσα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DED1A76-8B82-DD1A-5300-516F143150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127760"/>
            <a:ext cx="3642360" cy="5049203"/>
          </a:xfrm>
        </p:spPr>
        <p:txBody>
          <a:bodyPr>
            <a:normAutofit/>
          </a:bodyPr>
          <a:lstStyle/>
          <a:p>
            <a:pPr marL="0" indent="0">
              <a:buClr>
                <a:srgbClr val="7FC34C"/>
              </a:buClr>
              <a:buNone/>
            </a:pPr>
            <a:r>
              <a:rPr lang="el-GR" sz="2400" b="1" u="sng" dirty="0"/>
              <a:t>Φύλλο 5. Συνολικός Αναλυτικός ΠΥ ΥΠ</a:t>
            </a:r>
          </a:p>
          <a:p>
            <a:pPr marL="0" indent="0">
              <a:buClr>
                <a:srgbClr val="7FC34C"/>
              </a:buClr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/>
              <a:t>ΤΜΗΜΑ Γ</a:t>
            </a:r>
          </a:p>
          <a:p>
            <a:pPr marL="0" indent="0">
              <a:buNone/>
            </a:pPr>
            <a:r>
              <a:rPr lang="el-GR" dirty="0"/>
              <a:t>Σύνοψη δαπανών</a:t>
            </a:r>
          </a:p>
          <a:p>
            <a:pPr marL="0" indent="0">
              <a:buNone/>
            </a:pPr>
            <a:endParaRPr lang="el-GR" dirty="0"/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2C9063EF-6A5A-743F-A7DA-791954F6E96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54" t="30264" r="55036" b="23118"/>
          <a:stretch>
            <a:fillRect/>
          </a:stretch>
        </p:blipFill>
        <p:spPr bwMode="auto">
          <a:xfrm>
            <a:off x="4239836" y="955040"/>
            <a:ext cx="7245646" cy="463296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5812520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F7960C-8BCC-0D84-21D9-351B355681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03BFD6C-80F0-38BD-9F3E-69907F054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95457"/>
          </a:xfrm>
        </p:spPr>
        <p:txBody>
          <a:bodyPr>
            <a:normAutofit/>
          </a:bodyPr>
          <a:lstStyle/>
          <a:p>
            <a:pPr algn="ctr"/>
            <a:r>
              <a:rPr lang="el-GR" sz="3200" dirty="0"/>
              <a:t>Τεχνικό Παράρτημα Υλοποίησης </a:t>
            </a:r>
            <a:r>
              <a:rPr lang="el-GR" sz="3200" dirty="0" err="1"/>
              <a:t>Υποέργου</a:t>
            </a:r>
            <a:r>
              <a:rPr lang="el-GR" sz="3200" dirty="0"/>
              <a:t> με Ίδια Μέσα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AE5856F1-F4DA-784B-CE76-34BAA2CE1D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99128"/>
            <a:ext cx="10515600" cy="5077836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Clr>
                <a:srgbClr val="7FC34C"/>
              </a:buClr>
              <a:buNone/>
            </a:pPr>
            <a:r>
              <a:rPr lang="el-GR" sz="2400" b="1" u="sng" dirty="0"/>
              <a:t>Φύλλο 6. Π2-ΠΥ ανά ΠΕ</a:t>
            </a:r>
            <a:endParaRPr lang="el-GR" sz="2400" dirty="0"/>
          </a:p>
          <a:p>
            <a:pPr marL="0" indent="0">
              <a:lnSpc>
                <a:spcPct val="120000"/>
              </a:lnSpc>
              <a:buClr>
                <a:srgbClr val="7FC34C"/>
              </a:buClr>
              <a:buNone/>
            </a:pPr>
            <a:endParaRPr lang="el-GR" sz="2400" u="sng" dirty="0"/>
          </a:p>
          <a:p>
            <a:pPr algn="just">
              <a:lnSpc>
                <a:spcPct val="120000"/>
              </a:lnSpc>
              <a:buClr>
                <a:srgbClr val="7FC34C"/>
              </a:buClr>
              <a:buFont typeface="Wingdings" panose="05000000000000000000" pitchFamily="2" charset="2"/>
              <a:buChar char="Ø"/>
            </a:pPr>
            <a:endParaRPr lang="el-GR" sz="2400" dirty="0"/>
          </a:p>
          <a:p>
            <a:pPr marL="0" indent="0" algn="l">
              <a:lnSpc>
                <a:spcPct val="120000"/>
              </a:lnSpc>
              <a:buNone/>
            </a:pPr>
            <a:endParaRPr lang="el-GR" sz="2400" dirty="0"/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A6F41046-A501-1600-9964-315B044BE46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87" t="28124" r="20820" b="6763"/>
          <a:stretch>
            <a:fillRect/>
          </a:stretch>
        </p:blipFill>
        <p:spPr bwMode="auto">
          <a:xfrm>
            <a:off x="1348509" y="1611976"/>
            <a:ext cx="9494982" cy="456498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5951326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487558-8D9E-0AF6-073F-ED8A9E7B34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7D5B7A9-86C4-7361-FC67-808EABB044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95457"/>
          </a:xfrm>
        </p:spPr>
        <p:txBody>
          <a:bodyPr>
            <a:normAutofit/>
          </a:bodyPr>
          <a:lstStyle/>
          <a:p>
            <a:pPr algn="ctr"/>
            <a:r>
              <a:rPr lang="el-GR" sz="3200" dirty="0"/>
              <a:t>Τεχνικό Παράρτημα Υλοποίησης </a:t>
            </a:r>
            <a:r>
              <a:rPr lang="el-GR" sz="3200" dirty="0" err="1"/>
              <a:t>Υποέργου</a:t>
            </a:r>
            <a:r>
              <a:rPr lang="el-GR" sz="3200" dirty="0"/>
              <a:t> με Ίδια Μέσα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CEA581FE-6870-2D8C-841B-B6E0F30BAC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99128"/>
            <a:ext cx="10515600" cy="5077836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Clr>
                <a:srgbClr val="7FC34C"/>
              </a:buClr>
              <a:buNone/>
            </a:pPr>
            <a:r>
              <a:rPr lang="el-GR" sz="2400" b="1" u="sng" dirty="0"/>
              <a:t>Φύλλο 6. Π2-ΠΥ ανά ΠΕ</a:t>
            </a:r>
            <a:endParaRPr lang="el-GR" sz="2400" dirty="0"/>
          </a:p>
          <a:p>
            <a:pPr marL="0" indent="0" algn="just">
              <a:lnSpc>
                <a:spcPct val="120000"/>
              </a:lnSpc>
              <a:buClr>
                <a:srgbClr val="7FC34C"/>
              </a:buClr>
              <a:buNone/>
            </a:pPr>
            <a:endParaRPr lang="el-GR" sz="2400" dirty="0"/>
          </a:p>
          <a:p>
            <a:pPr marL="0" indent="0" algn="l">
              <a:lnSpc>
                <a:spcPct val="120000"/>
              </a:lnSpc>
              <a:buNone/>
            </a:pPr>
            <a:endParaRPr lang="el-GR" sz="2400" dirty="0"/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189D9EA8-B2F5-3CFB-6435-167FF133E24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815" t="27664" r="20562" b="6612"/>
          <a:stretch>
            <a:fillRect/>
          </a:stretch>
        </p:blipFill>
        <p:spPr bwMode="auto">
          <a:xfrm>
            <a:off x="1315950" y="1725117"/>
            <a:ext cx="9560099" cy="468491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0872869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6C0489-DD35-B21A-8B3A-9D7AF67E86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B76A508-8933-B215-9190-0FC112F4AD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95457"/>
          </a:xfrm>
        </p:spPr>
        <p:txBody>
          <a:bodyPr>
            <a:normAutofit/>
          </a:bodyPr>
          <a:lstStyle/>
          <a:p>
            <a:pPr algn="ctr"/>
            <a:r>
              <a:rPr lang="el-GR" sz="3200" dirty="0"/>
              <a:t>Τεχνικό Παράρτημα Υλοποίησης </a:t>
            </a:r>
            <a:r>
              <a:rPr lang="el-GR" sz="3200" dirty="0" err="1"/>
              <a:t>Υποέργου</a:t>
            </a:r>
            <a:r>
              <a:rPr lang="el-GR" sz="3200" dirty="0"/>
              <a:t> με Ίδια Μέσα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0797C3C7-C04A-9C87-B31A-7B44CE8398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99128"/>
            <a:ext cx="10515600" cy="5077836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Clr>
                <a:srgbClr val="7FC34C"/>
              </a:buClr>
              <a:buNone/>
            </a:pPr>
            <a:r>
              <a:rPr lang="el-GR" sz="2400" b="1" u="sng" dirty="0"/>
              <a:t>Φύλλο 6. Π2-ΠΥ ανά ΠΕ</a:t>
            </a:r>
            <a:endParaRPr lang="el-GR" sz="2400" dirty="0"/>
          </a:p>
          <a:p>
            <a:pPr marL="0" indent="0" algn="just">
              <a:lnSpc>
                <a:spcPct val="120000"/>
              </a:lnSpc>
              <a:buClr>
                <a:srgbClr val="7FC34C"/>
              </a:buClr>
              <a:buNone/>
            </a:pPr>
            <a:endParaRPr lang="el-GR" sz="2400" dirty="0"/>
          </a:p>
          <a:p>
            <a:pPr marL="0" indent="0" algn="l">
              <a:lnSpc>
                <a:spcPct val="120000"/>
              </a:lnSpc>
              <a:buNone/>
            </a:pPr>
            <a:endParaRPr lang="el-GR" sz="2400" dirty="0"/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356B4F58-E1D0-F9F2-A804-12815D59213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71" t="27665" r="20304" b="43600"/>
          <a:stretch>
            <a:fillRect/>
          </a:stretch>
        </p:blipFill>
        <p:spPr bwMode="auto">
          <a:xfrm>
            <a:off x="289952" y="2592648"/>
            <a:ext cx="11612095" cy="251506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8912894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95FE0F-3566-1105-F1F1-F52C6CB207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6910F57-B4EF-9BAC-00F0-79C4DEC822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95457"/>
          </a:xfrm>
        </p:spPr>
        <p:txBody>
          <a:bodyPr>
            <a:normAutofit/>
          </a:bodyPr>
          <a:lstStyle/>
          <a:p>
            <a:pPr algn="ctr"/>
            <a:r>
              <a:rPr lang="el-GR" sz="3200" dirty="0"/>
              <a:t>Τεχνικό Παράρτημα Υλοποίησης </a:t>
            </a:r>
            <a:r>
              <a:rPr lang="el-GR" sz="3200" dirty="0" err="1"/>
              <a:t>Υποέργου</a:t>
            </a:r>
            <a:r>
              <a:rPr lang="el-GR" sz="3200" dirty="0"/>
              <a:t> με Ίδια Μέσα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32E002B-D9BC-3537-3DBA-5F498DE2A7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99128"/>
            <a:ext cx="10515600" cy="5077836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Clr>
                <a:srgbClr val="7FC34C"/>
              </a:buClr>
              <a:buNone/>
            </a:pPr>
            <a:r>
              <a:rPr lang="el-GR" sz="2400" b="1" u="sng" dirty="0"/>
              <a:t>Φύλλο Α.1.1 Προσωπικό </a:t>
            </a:r>
            <a:endParaRPr lang="el-GR" sz="2400" dirty="0"/>
          </a:p>
          <a:p>
            <a:pPr marL="0" indent="0" algn="l">
              <a:lnSpc>
                <a:spcPct val="120000"/>
              </a:lnSpc>
              <a:buNone/>
            </a:pPr>
            <a:endParaRPr lang="el-GR" sz="2400" dirty="0"/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620FC51B-85F6-F463-BC22-2ADEF0CBF0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89" t="26596" r="25376" b="7069"/>
          <a:stretch>
            <a:fillRect/>
          </a:stretch>
        </p:blipFill>
        <p:spPr bwMode="auto">
          <a:xfrm>
            <a:off x="1634406" y="1636913"/>
            <a:ext cx="8987411" cy="457272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5540859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F34AA7-0FED-C909-A071-2E55F3ACE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9A32E8F-CE7F-BC0C-5407-C35A3A1F46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34002"/>
          </a:xfrm>
        </p:spPr>
        <p:txBody>
          <a:bodyPr>
            <a:normAutofit/>
          </a:bodyPr>
          <a:lstStyle/>
          <a:p>
            <a:pPr algn="ctr"/>
            <a:r>
              <a:rPr lang="el-GR" sz="3200" dirty="0"/>
              <a:t>Τεχνικό Παράρτημα Υλοποίησης </a:t>
            </a:r>
            <a:r>
              <a:rPr lang="el-GR" sz="3200" dirty="0" err="1"/>
              <a:t>Υποέργου</a:t>
            </a:r>
            <a:r>
              <a:rPr lang="el-GR" sz="3200" dirty="0"/>
              <a:t> με Ίδια Μέσα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BB16614-886A-58BF-9319-32EF224568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99128"/>
            <a:ext cx="10515600" cy="5077835"/>
          </a:xfrm>
        </p:spPr>
        <p:txBody>
          <a:bodyPr>
            <a:normAutofit fontScale="25000" lnSpcReduction="20000"/>
          </a:bodyPr>
          <a:lstStyle/>
          <a:p>
            <a:pPr marL="0" indent="0" algn="l">
              <a:buNone/>
            </a:pPr>
            <a:endParaRPr lang="el-GR" sz="2400" dirty="0"/>
          </a:p>
          <a:p>
            <a:pPr marL="0" indent="0">
              <a:lnSpc>
                <a:spcPct val="120000"/>
              </a:lnSpc>
              <a:buClr>
                <a:srgbClr val="7FC34C"/>
              </a:buClr>
              <a:buNone/>
            </a:pPr>
            <a:r>
              <a:rPr lang="el-GR" sz="14400" b="1" spc="3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ΤΙ ΕΙΝΑΙ</a:t>
            </a:r>
          </a:p>
          <a:p>
            <a:pPr algn="just">
              <a:lnSpc>
                <a:spcPct val="120000"/>
              </a:lnSpc>
              <a:buClr>
                <a:srgbClr val="C00000"/>
              </a:buClr>
            </a:pPr>
            <a:r>
              <a:rPr lang="el-GR" sz="12800" dirty="0"/>
              <a:t>Τυποποιημένο αρχείο </a:t>
            </a:r>
            <a:r>
              <a:rPr lang="en-US" sz="12800" dirty="0"/>
              <a:t>excel </a:t>
            </a:r>
            <a:r>
              <a:rPr lang="el-GR" sz="12800" dirty="0"/>
              <a:t>σε επεξεργάσιμη μορφή</a:t>
            </a:r>
          </a:p>
          <a:p>
            <a:pPr algn="just">
              <a:lnSpc>
                <a:spcPct val="120000"/>
              </a:lnSpc>
              <a:buClr>
                <a:srgbClr val="C00000"/>
              </a:buClr>
            </a:pPr>
            <a:r>
              <a:rPr lang="el-GR" sz="12800" dirty="0"/>
              <a:t>Περιγράφει το φυσικό και οικονομικό αντικείμενο του </a:t>
            </a:r>
            <a:r>
              <a:rPr lang="el-GR" sz="12800" dirty="0" err="1"/>
              <a:t>Υποέργου</a:t>
            </a:r>
            <a:r>
              <a:rPr lang="el-GR" sz="12800" dirty="0"/>
              <a:t> </a:t>
            </a:r>
          </a:p>
          <a:p>
            <a:pPr algn="just">
              <a:lnSpc>
                <a:spcPct val="120000"/>
              </a:lnSpc>
              <a:buClr>
                <a:srgbClr val="C00000"/>
              </a:buClr>
            </a:pPr>
            <a:r>
              <a:rPr lang="el-GR" sz="12800" dirty="0"/>
              <a:t>Αντικατάσταση της Απόφασης Υλοποίησης με Ίδια Μέσα (ΑΥΙΜ) που προβλεπόταν στο ΕΣΠΑ 2014-2020</a:t>
            </a:r>
          </a:p>
        </p:txBody>
      </p:sp>
    </p:spTree>
    <p:extLst>
      <p:ext uri="{BB962C8B-B14F-4D97-AF65-F5344CB8AC3E}">
        <p14:creationId xmlns:p14="http://schemas.microsoft.com/office/powerpoint/2010/main" val="24700759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24429B-C63C-2911-77D2-B417FD7D1D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4E3CF7B-79E9-1003-0F69-7ACCDCFA18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95457"/>
          </a:xfrm>
        </p:spPr>
        <p:txBody>
          <a:bodyPr>
            <a:normAutofit/>
          </a:bodyPr>
          <a:lstStyle/>
          <a:p>
            <a:pPr algn="ctr"/>
            <a:r>
              <a:rPr lang="el-GR" sz="3200" dirty="0"/>
              <a:t>Τεχνικό Παράρτημα Υλοποίησης </a:t>
            </a:r>
            <a:r>
              <a:rPr lang="el-GR" sz="3200" dirty="0" err="1"/>
              <a:t>Υποέργου</a:t>
            </a:r>
            <a:r>
              <a:rPr lang="el-GR" sz="3200" dirty="0"/>
              <a:t> με Ίδια Μέσα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2A417F4-7A4C-B2F0-DC34-305B86FB65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99128"/>
            <a:ext cx="10515600" cy="5077836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Clr>
                <a:srgbClr val="7FC34C"/>
              </a:buClr>
              <a:buNone/>
            </a:pPr>
            <a:r>
              <a:rPr lang="el-GR" sz="2400" b="1" u="sng" dirty="0"/>
              <a:t>Φύλλο Α.1.1 Προσωπικό </a:t>
            </a:r>
            <a:endParaRPr lang="el-GR" sz="2400" dirty="0"/>
          </a:p>
          <a:p>
            <a:pPr marL="0" indent="0" algn="l">
              <a:lnSpc>
                <a:spcPct val="120000"/>
              </a:lnSpc>
              <a:buNone/>
            </a:pPr>
            <a:endParaRPr lang="el-GR" sz="2400" dirty="0"/>
          </a:p>
        </p:txBody>
      </p:sp>
      <p:pic>
        <p:nvPicPr>
          <p:cNvPr id="8" name="Εικόνα 7">
            <a:extLst>
              <a:ext uri="{FF2B5EF4-FFF2-40B4-BE49-F238E27FC236}">
                <a16:creationId xmlns:a16="http://schemas.microsoft.com/office/drawing/2014/main" id="{632E884E-5C4D-71CC-53A5-978091124EE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556" t="28430" r="53231" b="61941"/>
          <a:stretch>
            <a:fillRect/>
          </a:stretch>
        </p:blipFill>
        <p:spPr bwMode="auto">
          <a:xfrm>
            <a:off x="838199" y="1785924"/>
            <a:ext cx="4821199" cy="61860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Εικόνα 9">
            <a:extLst>
              <a:ext uri="{FF2B5EF4-FFF2-40B4-BE49-F238E27FC236}">
                <a16:creationId xmlns:a16="http://schemas.microsoft.com/office/drawing/2014/main" id="{53C32346-CF9E-252E-BB7D-D81737FDD10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20" t="33168" r="10761" b="47879"/>
          <a:stretch>
            <a:fillRect/>
          </a:stretch>
        </p:blipFill>
        <p:spPr bwMode="auto">
          <a:xfrm>
            <a:off x="341295" y="3429000"/>
            <a:ext cx="11509409" cy="140193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Εικόνα 11">
            <a:extLst>
              <a:ext uri="{FF2B5EF4-FFF2-40B4-BE49-F238E27FC236}">
                <a16:creationId xmlns:a16="http://schemas.microsoft.com/office/drawing/2014/main" id="{FB63E99D-F965-9B5D-C630-C22F3620AC9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062" t="27054" r="67761" b="70195"/>
          <a:stretch>
            <a:fillRect/>
          </a:stretch>
        </p:blipFill>
        <p:spPr bwMode="auto">
          <a:xfrm>
            <a:off x="838198" y="2543076"/>
            <a:ext cx="10690875" cy="5482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9085691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F2F529-8E0A-6D26-1850-4EA8559B34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06C161A-C972-12A5-C5DE-94A58B049B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95457"/>
          </a:xfrm>
        </p:spPr>
        <p:txBody>
          <a:bodyPr>
            <a:normAutofit/>
          </a:bodyPr>
          <a:lstStyle/>
          <a:p>
            <a:pPr algn="ctr"/>
            <a:r>
              <a:rPr lang="el-GR" sz="3200" dirty="0"/>
              <a:t>Τεχνικό Παράρτημα Υλοποίησης </a:t>
            </a:r>
            <a:r>
              <a:rPr lang="el-GR" sz="3200" dirty="0" err="1"/>
              <a:t>Υποέργου</a:t>
            </a:r>
            <a:r>
              <a:rPr lang="el-GR" sz="3200" dirty="0"/>
              <a:t> με Ίδια Μέσα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C7B1D9C3-1F9E-B77E-37B4-E7ED7D25FE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99128"/>
            <a:ext cx="10515600" cy="5077836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Clr>
                <a:srgbClr val="7FC34C"/>
              </a:buClr>
              <a:buNone/>
            </a:pPr>
            <a:r>
              <a:rPr lang="el-GR" sz="2400" b="1" u="sng" dirty="0"/>
              <a:t>Φύλλο Α.1.1 Προσωπικό </a:t>
            </a:r>
            <a:endParaRPr lang="el-GR" sz="2400" dirty="0"/>
          </a:p>
          <a:p>
            <a:pPr marL="0" indent="0" algn="l">
              <a:lnSpc>
                <a:spcPct val="120000"/>
              </a:lnSpc>
              <a:buNone/>
            </a:pPr>
            <a:endParaRPr lang="el-GR" sz="2400" dirty="0"/>
          </a:p>
        </p:txBody>
      </p:sp>
      <p:pic>
        <p:nvPicPr>
          <p:cNvPr id="6" name="Εικόνα 5">
            <a:extLst>
              <a:ext uri="{FF2B5EF4-FFF2-40B4-BE49-F238E27FC236}">
                <a16:creationId xmlns:a16="http://schemas.microsoft.com/office/drawing/2014/main" id="{CFD37D8A-6F7A-B35E-CA7B-34E6819E51F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20" t="33168" r="10761" b="47879"/>
          <a:stretch>
            <a:fillRect/>
          </a:stretch>
        </p:blipFill>
        <p:spPr bwMode="auto">
          <a:xfrm>
            <a:off x="294537" y="2927768"/>
            <a:ext cx="11602926" cy="141332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Εικόνα 7">
            <a:extLst>
              <a:ext uri="{FF2B5EF4-FFF2-40B4-BE49-F238E27FC236}">
                <a16:creationId xmlns:a16="http://schemas.microsoft.com/office/drawing/2014/main" id="{E04F51DE-5AAD-9605-6EFB-0E50679FBE5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62" t="54108" r="71974" b="43600"/>
          <a:stretch>
            <a:fillRect/>
          </a:stretch>
        </p:blipFill>
        <p:spPr bwMode="auto">
          <a:xfrm>
            <a:off x="838200" y="1926893"/>
            <a:ext cx="8996600" cy="44685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2760362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22C517-F05B-54BE-20C3-5D61BD0313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92972FA-BE53-AEB6-2F81-8B761BBF98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95457"/>
          </a:xfrm>
        </p:spPr>
        <p:txBody>
          <a:bodyPr>
            <a:normAutofit/>
          </a:bodyPr>
          <a:lstStyle/>
          <a:p>
            <a:pPr algn="ctr"/>
            <a:r>
              <a:rPr lang="el-GR" sz="3200" dirty="0"/>
              <a:t>Τεχνικό Παράρτημα Υλοποίησης </a:t>
            </a:r>
            <a:r>
              <a:rPr lang="el-GR" sz="3200" dirty="0" err="1"/>
              <a:t>Υποέργου</a:t>
            </a:r>
            <a:r>
              <a:rPr lang="el-GR" sz="3200" dirty="0"/>
              <a:t> με Ίδια Μέσα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AD5C5935-4BA6-2161-533C-CC9AFBFF89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99128"/>
            <a:ext cx="10515600" cy="5077836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Clr>
                <a:srgbClr val="7FC34C"/>
              </a:buClr>
              <a:buNone/>
            </a:pPr>
            <a:r>
              <a:rPr lang="el-GR" sz="2400" b="1" u="sng" dirty="0"/>
              <a:t>Φύλλο Α.1.1 Προσωπικό </a:t>
            </a:r>
            <a:endParaRPr lang="el-GR" sz="2400" dirty="0"/>
          </a:p>
          <a:p>
            <a:pPr marL="0" indent="0" algn="l">
              <a:lnSpc>
                <a:spcPct val="120000"/>
              </a:lnSpc>
              <a:buNone/>
            </a:pPr>
            <a:endParaRPr lang="el-GR" sz="2400" dirty="0"/>
          </a:p>
        </p:txBody>
      </p:sp>
      <p:pic>
        <p:nvPicPr>
          <p:cNvPr id="6" name="Εικόνα 5">
            <a:extLst>
              <a:ext uri="{FF2B5EF4-FFF2-40B4-BE49-F238E27FC236}">
                <a16:creationId xmlns:a16="http://schemas.microsoft.com/office/drawing/2014/main" id="{AACDA34D-0DD4-178B-F497-F9A1BFC40B6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62" t="80087" r="71974" b="17163"/>
          <a:stretch>
            <a:fillRect/>
          </a:stretch>
        </p:blipFill>
        <p:spPr bwMode="auto">
          <a:xfrm>
            <a:off x="838200" y="2080260"/>
            <a:ext cx="9929424" cy="5918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id="{BD8BBBCD-77DF-D4B7-636C-C5CA97E0210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64" t="46619" r="13082" b="23271"/>
          <a:stretch>
            <a:fillRect/>
          </a:stretch>
        </p:blipFill>
        <p:spPr bwMode="auto">
          <a:xfrm>
            <a:off x="473226" y="2964757"/>
            <a:ext cx="11245547" cy="224455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9700426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376604-351E-8619-CCCE-FCC2A1BFC3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7C01617-E525-9EA5-1A8D-1B27A70346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95457"/>
          </a:xfrm>
        </p:spPr>
        <p:txBody>
          <a:bodyPr>
            <a:normAutofit/>
          </a:bodyPr>
          <a:lstStyle/>
          <a:p>
            <a:pPr algn="ctr"/>
            <a:r>
              <a:rPr lang="el-GR" sz="3200" dirty="0"/>
              <a:t>Τεχνικό Παράρτημα Υλοποίησης </a:t>
            </a:r>
            <a:r>
              <a:rPr lang="el-GR" sz="3200" dirty="0" err="1"/>
              <a:t>Υποέργου</a:t>
            </a:r>
            <a:r>
              <a:rPr lang="el-GR" sz="3200" dirty="0"/>
              <a:t> με Ίδια Μέσα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95287E70-2B38-9052-C1B5-890C47B7AF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99128"/>
            <a:ext cx="10515600" cy="5077836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Clr>
                <a:srgbClr val="7FC34C"/>
              </a:buClr>
              <a:buNone/>
            </a:pPr>
            <a:r>
              <a:rPr lang="el-GR" sz="2400" b="1" u="sng" dirty="0"/>
              <a:t>Φύλλο Α.1.1 Προσωπικό </a:t>
            </a:r>
            <a:endParaRPr lang="el-GR" sz="2400" dirty="0"/>
          </a:p>
          <a:p>
            <a:pPr marL="0" indent="0" algn="l">
              <a:lnSpc>
                <a:spcPct val="120000"/>
              </a:lnSpc>
              <a:buNone/>
            </a:pPr>
            <a:endParaRPr lang="el-GR" sz="2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B7AC213-CACE-B279-7DB2-C4A0D619BFF7}"/>
              </a:ext>
            </a:extLst>
          </p:cNvPr>
          <p:cNvSpPr txBox="1"/>
          <p:nvPr/>
        </p:nvSpPr>
        <p:spPr>
          <a:xfrm>
            <a:off x="554181" y="1862257"/>
            <a:ext cx="9735127" cy="24667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marR="0" lvl="1" indent="-228600" defTabSz="914400" rtl="0" eaLnBrk="1" fontAlgn="auto" latinLnBrk="0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l-GR" sz="3200" b="0" i="0" u="none" strike="noStrike" kern="1200" cap="none" spc="0" normalizeH="0" baseline="0" noProof="0" dirty="0">
                <a:ln>
                  <a:noFill/>
                </a:ln>
                <a:solidFill>
                  <a:srgbClr val="0D4F8C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Απαιτούνται Φύλλα Χρονοχρέωσης για το τακτικό προσωπικό</a:t>
            </a:r>
          </a:p>
          <a:p>
            <a:pPr marL="685800" marR="0" lvl="1" indent="-228600" defTabSz="914400" rtl="0" eaLnBrk="1" fontAlgn="auto" latinLnBrk="0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l-GR" sz="3200" b="0" i="0" u="none" strike="noStrike" kern="1200" cap="none" spc="0" normalizeH="0" baseline="0" noProof="0" dirty="0">
                <a:ln>
                  <a:noFill/>
                </a:ln>
                <a:solidFill>
                  <a:srgbClr val="0D4F8C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Οι Συμβάσεις Μίσθωσης Έργου δεν πρέπει να υποκρύπτουν εξαρτημένη εργασία</a:t>
            </a:r>
          </a:p>
        </p:txBody>
      </p:sp>
    </p:spTree>
    <p:extLst>
      <p:ext uri="{BB962C8B-B14F-4D97-AF65-F5344CB8AC3E}">
        <p14:creationId xmlns:p14="http://schemas.microsoft.com/office/powerpoint/2010/main" val="25576359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2EE796-BE1D-904B-A172-686181780B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242E8EA-15BD-3943-D988-FDB2168A65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03093"/>
          </a:xfrm>
        </p:spPr>
        <p:txBody>
          <a:bodyPr anchor="ctr">
            <a:normAutofit fontScale="90000"/>
          </a:bodyPr>
          <a:lstStyle/>
          <a:p>
            <a:r>
              <a:rPr lang="el-GR" sz="3200" dirty="0"/>
              <a:t>Τεχνικό Παράρτημα Υλοποίησης </a:t>
            </a:r>
            <a:r>
              <a:rPr lang="el-GR" sz="3200" dirty="0" err="1"/>
              <a:t>Υποέργου</a:t>
            </a:r>
            <a:r>
              <a:rPr lang="el-GR" sz="3200" dirty="0"/>
              <a:t> με Ίδια Μέσα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3A6FC3D-D925-58C2-1F4A-B1FD4ED612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57909" y="1068242"/>
            <a:ext cx="4971473" cy="5129358"/>
          </a:xfrm>
        </p:spPr>
        <p:txBody>
          <a:bodyPr>
            <a:normAutofit fontScale="40000" lnSpcReduction="20000"/>
          </a:bodyPr>
          <a:lstStyle/>
          <a:p>
            <a:pPr marL="0" indent="0">
              <a:buClr>
                <a:srgbClr val="7FC34C"/>
              </a:buClr>
              <a:buNone/>
            </a:pPr>
            <a:r>
              <a:rPr lang="el-GR" sz="2400" b="1" dirty="0"/>
              <a:t>  </a:t>
            </a:r>
            <a:r>
              <a:rPr lang="el-GR" sz="5000" b="1" u="sng" dirty="0"/>
              <a:t>Φύλλο Α.1.2  Πάγια και Αποσβέσεις</a:t>
            </a:r>
          </a:p>
          <a:p>
            <a:pPr marL="457200" lvl="1" indent="0">
              <a:lnSpc>
                <a:spcPct val="120000"/>
              </a:lnSpc>
              <a:buClr>
                <a:srgbClr val="7FC34C"/>
              </a:buClr>
              <a:buNone/>
            </a:pPr>
            <a:endParaRPr lang="el-GR" b="1" u="sng" dirty="0"/>
          </a:p>
          <a:p>
            <a:pPr>
              <a:lnSpc>
                <a:spcPct val="120000"/>
              </a:lnSpc>
              <a:buClr>
                <a:srgbClr val="FF0000"/>
              </a:buClr>
            </a:pPr>
            <a:r>
              <a:rPr lang="el-GR" sz="4400" dirty="0"/>
              <a:t>Α.1.2.1. Δαπάνες για κτιριακές παρεμβάσεις</a:t>
            </a:r>
          </a:p>
          <a:p>
            <a:pPr>
              <a:lnSpc>
                <a:spcPct val="120000"/>
              </a:lnSpc>
              <a:buClr>
                <a:srgbClr val="FF0000"/>
              </a:buClr>
            </a:pPr>
            <a:r>
              <a:rPr lang="el-GR" sz="4400" dirty="0"/>
              <a:t>Α.1.2.2. Δαπάνες για εξοπλισμό</a:t>
            </a:r>
          </a:p>
          <a:p>
            <a:pPr>
              <a:lnSpc>
                <a:spcPct val="120000"/>
              </a:lnSpc>
              <a:buClr>
                <a:srgbClr val="FF0000"/>
              </a:buClr>
            </a:pPr>
            <a:r>
              <a:rPr lang="el-GR" sz="4400" dirty="0"/>
              <a:t>Α.1.2.3. Δαπάνες για Επίπλωση / Οικοσκευή</a:t>
            </a:r>
          </a:p>
          <a:p>
            <a:pPr>
              <a:lnSpc>
                <a:spcPct val="120000"/>
              </a:lnSpc>
              <a:buClr>
                <a:srgbClr val="FF0000"/>
              </a:buClr>
            </a:pPr>
            <a:r>
              <a:rPr lang="el-GR" sz="4400" dirty="0"/>
              <a:t>Α.1.2.4. Δαπάνες για εξοπλισμό πληροφορικής και επικοινωνιών</a:t>
            </a:r>
          </a:p>
          <a:p>
            <a:pPr>
              <a:lnSpc>
                <a:spcPct val="120000"/>
              </a:lnSpc>
              <a:buClr>
                <a:srgbClr val="FF0000"/>
              </a:buClr>
            </a:pPr>
            <a:r>
              <a:rPr lang="el-GR" sz="4400" dirty="0"/>
              <a:t>Α.1.2.5. Δαπάνες για Λογισμικό και άλλα Άυλα Πάγια στοιχεία (υπηρεσίες </a:t>
            </a:r>
            <a:r>
              <a:rPr lang="el-GR" sz="4400" dirty="0" err="1"/>
              <a:t>clouding</a:t>
            </a:r>
            <a:r>
              <a:rPr lang="el-GR" sz="4400" dirty="0"/>
              <a:t>, διπλώματα ευρεσιτεχνίας κα)</a:t>
            </a:r>
          </a:p>
          <a:p>
            <a:pPr>
              <a:lnSpc>
                <a:spcPct val="120000"/>
              </a:lnSpc>
              <a:buClr>
                <a:srgbClr val="FF0000"/>
              </a:buClr>
            </a:pPr>
            <a:r>
              <a:rPr lang="el-GR" sz="4400" dirty="0"/>
              <a:t>Α.1.2.6. Δαπάνες απόκτησης Οχημάτων</a:t>
            </a:r>
          </a:p>
          <a:p>
            <a:pPr>
              <a:lnSpc>
                <a:spcPct val="120000"/>
              </a:lnSpc>
              <a:buClr>
                <a:srgbClr val="FF0000"/>
              </a:buClr>
            </a:pPr>
            <a:r>
              <a:rPr lang="el-GR" sz="4400" dirty="0"/>
              <a:t>Α.1.2.7. Αποσβέσεις παγίων (κτιρίων, εγκαταστάσεων, εξοπλισμού, επίπλων, οχημάτων κα)</a:t>
            </a:r>
            <a:endParaRPr lang="el-GR" sz="2400" dirty="0"/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F05655CB-BEAD-4BE1-E930-EF60F307383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07" t="27206" r="29676" b="7223"/>
          <a:stretch>
            <a:fillRect/>
          </a:stretch>
        </p:blipFill>
        <p:spPr bwMode="auto">
          <a:xfrm>
            <a:off x="5484377" y="1704830"/>
            <a:ext cx="6349714" cy="344834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30098850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AB61C1-4055-9C57-5EE6-F4E64BB1D8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4814863-6183-1463-70A9-05F1219D50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86220"/>
          </a:xfrm>
        </p:spPr>
        <p:txBody>
          <a:bodyPr>
            <a:normAutofit/>
          </a:bodyPr>
          <a:lstStyle/>
          <a:p>
            <a:pPr algn="ctr"/>
            <a:r>
              <a:rPr lang="el-GR" sz="3200" dirty="0"/>
              <a:t>Τεχνικό Παράρτημα Υλοποίησης </a:t>
            </a:r>
            <a:r>
              <a:rPr lang="el-GR" sz="3200" dirty="0" err="1"/>
              <a:t>Υποέργου</a:t>
            </a:r>
            <a:r>
              <a:rPr lang="el-GR" sz="3200" dirty="0"/>
              <a:t> με Ίδια Μέσα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7823942C-2AA1-4AB3-2352-8260DDF10B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51346"/>
            <a:ext cx="10515600" cy="489527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Clr>
                <a:srgbClr val="7FC34C"/>
              </a:buClr>
              <a:buNone/>
            </a:pPr>
            <a:r>
              <a:rPr lang="el-GR" sz="2000" b="1" u="sng" dirty="0"/>
              <a:t>Φύλλο Α.1.3 Άλλες Προμήθειες-Υπηρεσίες</a:t>
            </a:r>
            <a:endParaRPr lang="el-GR" sz="2400" u="sng" dirty="0"/>
          </a:p>
          <a:p>
            <a:pPr algn="just">
              <a:lnSpc>
                <a:spcPct val="120000"/>
              </a:lnSpc>
              <a:buClr>
                <a:srgbClr val="7FC34C"/>
              </a:buClr>
              <a:buFont typeface="Wingdings" panose="05000000000000000000" pitchFamily="2" charset="2"/>
              <a:buChar char="Ø"/>
            </a:pPr>
            <a:endParaRPr lang="el-GR" sz="2400" dirty="0"/>
          </a:p>
          <a:p>
            <a:pPr marL="0" indent="0" algn="l">
              <a:lnSpc>
                <a:spcPct val="120000"/>
              </a:lnSpc>
              <a:buNone/>
            </a:pPr>
            <a:endParaRPr lang="el-GR" sz="2400" dirty="0"/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41DB9367-F5CF-3D8E-9F34-1A9F3BBC461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35" t="27055" r="26323" b="6457"/>
          <a:stretch>
            <a:fillRect/>
          </a:stretch>
        </p:blipFill>
        <p:spPr bwMode="auto">
          <a:xfrm>
            <a:off x="1318750" y="1537566"/>
            <a:ext cx="8979795" cy="470061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68747554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4050EF-DC7A-EB17-9223-4F1985D856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76A67C9-7A24-4FB4-66CD-E23F7FF443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86220"/>
          </a:xfrm>
        </p:spPr>
        <p:txBody>
          <a:bodyPr>
            <a:normAutofit/>
          </a:bodyPr>
          <a:lstStyle/>
          <a:p>
            <a:pPr algn="ctr"/>
            <a:r>
              <a:rPr lang="el-GR" sz="3200" dirty="0"/>
              <a:t>Τεχνικό Παράρτημα Υλοποίησης </a:t>
            </a:r>
            <a:r>
              <a:rPr lang="el-GR" sz="3200" dirty="0" err="1"/>
              <a:t>Υποέργου</a:t>
            </a:r>
            <a:r>
              <a:rPr lang="el-GR" sz="3200" dirty="0"/>
              <a:t> με Ίδια Μέσα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0CA53F2E-EE98-F395-D13A-7A8440E124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51346"/>
            <a:ext cx="10515600" cy="489527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Clr>
                <a:srgbClr val="7FC34C"/>
              </a:buClr>
              <a:buNone/>
            </a:pPr>
            <a:r>
              <a:rPr lang="el-GR" sz="2000" b="1" u="sng" dirty="0"/>
              <a:t>Φύλλο Α.1.4 Μετακινήσεις</a:t>
            </a:r>
            <a:endParaRPr lang="el-GR" sz="2400" dirty="0"/>
          </a:p>
          <a:p>
            <a:pPr marL="0" indent="0" algn="l">
              <a:lnSpc>
                <a:spcPct val="120000"/>
              </a:lnSpc>
              <a:buNone/>
            </a:pPr>
            <a:endParaRPr lang="el-GR" sz="2400" dirty="0"/>
          </a:p>
        </p:txBody>
      </p:sp>
      <p:pic>
        <p:nvPicPr>
          <p:cNvPr id="6" name="Εικόνα 5">
            <a:extLst>
              <a:ext uri="{FF2B5EF4-FFF2-40B4-BE49-F238E27FC236}">
                <a16:creationId xmlns:a16="http://schemas.microsoft.com/office/drawing/2014/main" id="{8433AAAB-E3B3-57EF-5F28-284555F24BE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09" t="27512" r="18498" b="6916"/>
          <a:stretch>
            <a:fillRect/>
          </a:stretch>
        </p:blipFill>
        <p:spPr bwMode="auto">
          <a:xfrm>
            <a:off x="1265944" y="1537566"/>
            <a:ext cx="9660112" cy="453908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954011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7C537D-0A30-FEA6-4EEC-9E16123222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15087BD-FD1D-B34C-08E6-66720F83EC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59435"/>
          </a:xfrm>
        </p:spPr>
        <p:txBody>
          <a:bodyPr anchor="ctr">
            <a:normAutofit/>
          </a:bodyPr>
          <a:lstStyle/>
          <a:p>
            <a:r>
              <a:rPr lang="el-GR" sz="3200" dirty="0"/>
              <a:t>Τεχνικό Παράρτημα Υλοποίησης </a:t>
            </a:r>
            <a:r>
              <a:rPr lang="el-GR" sz="3200" dirty="0" err="1"/>
              <a:t>Υποέργου</a:t>
            </a:r>
            <a:r>
              <a:rPr lang="el-GR" sz="3200" dirty="0"/>
              <a:t> με Ίδια Μέσα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889D815F-0371-429E-BE40-BA0FA8E021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083945"/>
            <a:ext cx="3957283" cy="4351338"/>
          </a:xfrm>
        </p:spPr>
        <p:txBody>
          <a:bodyPr>
            <a:normAutofit/>
          </a:bodyPr>
          <a:lstStyle/>
          <a:p>
            <a:pPr marL="0" indent="0">
              <a:buClr>
                <a:srgbClr val="7FC34C"/>
              </a:buClr>
              <a:buNone/>
            </a:pPr>
            <a:r>
              <a:rPr lang="el-GR" sz="2400" b="1" u="sng" dirty="0"/>
              <a:t>Φύλλο Α.1.5 -1.6 Δαπάνες δημοσιότητας &amp; επικοινωνίας / Άλλες λειτουργικές δαπάνες (ενοίκια, </a:t>
            </a:r>
            <a:r>
              <a:rPr lang="en-US" sz="2400" b="1" u="sng" dirty="0"/>
              <a:t>leasing </a:t>
            </a:r>
            <a:r>
              <a:rPr lang="el-GR" sz="2400" b="1" u="sng" dirty="0" err="1"/>
              <a:t>κλπ</a:t>
            </a:r>
            <a:r>
              <a:rPr lang="el-GR" sz="2400" b="1" u="sng" dirty="0"/>
              <a:t>)</a:t>
            </a:r>
            <a:endParaRPr lang="el-GR" sz="2400" dirty="0"/>
          </a:p>
          <a:p>
            <a:pPr marL="0" indent="0">
              <a:buNone/>
            </a:pPr>
            <a:endParaRPr lang="el-GR" dirty="0"/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780F5827-D3D1-D22C-217E-0A64A332AF3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20" t="25831" r="63720" b="6611"/>
          <a:stretch>
            <a:fillRect/>
          </a:stretch>
        </p:blipFill>
        <p:spPr bwMode="auto">
          <a:xfrm>
            <a:off x="5417877" y="1175385"/>
            <a:ext cx="4908378" cy="539714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01121979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397268-7ECA-2EEF-66E9-9D0C96C43E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66D24C8-27D2-A89E-3149-C52C077D4A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59435"/>
          </a:xfrm>
        </p:spPr>
        <p:txBody>
          <a:bodyPr anchor="ctr">
            <a:normAutofit/>
          </a:bodyPr>
          <a:lstStyle/>
          <a:p>
            <a:r>
              <a:rPr lang="el-GR" sz="3200" dirty="0"/>
              <a:t>Τεχνικό Παράρτημα Υλοποίησης </a:t>
            </a:r>
            <a:r>
              <a:rPr lang="el-GR" sz="3200" dirty="0" err="1"/>
              <a:t>Υποέργου</a:t>
            </a:r>
            <a:r>
              <a:rPr lang="el-GR" sz="3200" dirty="0"/>
              <a:t> με Ίδια Μέσα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A1911AF-A5BD-E8A4-A5A2-2C78D61734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083945"/>
            <a:ext cx="3957283" cy="1493000"/>
          </a:xfrm>
        </p:spPr>
        <p:txBody>
          <a:bodyPr>
            <a:normAutofit/>
          </a:bodyPr>
          <a:lstStyle/>
          <a:p>
            <a:pPr marL="0" indent="0">
              <a:buClr>
                <a:srgbClr val="7FC34C"/>
              </a:buClr>
              <a:buNone/>
            </a:pPr>
            <a:r>
              <a:rPr lang="el-GR" sz="2400" b="1" u="sng" dirty="0"/>
              <a:t>Φύλλο Α.1.7 – Α.1.8 Δαπάνες υπεργολαβιών και δαπανών προς τρίτους</a:t>
            </a:r>
            <a:endParaRPr lang="el-GR" sz="2400" dirty="0"/>
          </a:p>
          <a:p>
            <a:pPr marL="0" indent="0">
              <a:buNone/>
            </a:pPr>
            <a:endParaRPr lang="el-GR" dirty="0"/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7FCCF367-CE6E-291A-B2E8-5CD896C0352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63" t="26748" r="47127" b="6763"/>
          <a:stretch>
            <a:fillRect/>
          </a:stretch>
        </p:blipFill>
        <p:spPr bwMode="auto">
          <a:xfrm>
            <a:off x="4966508" y="1083944"/>
            <a:ext cx="6658898" cy="490121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0260945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480230-2264-3CF9-B109-6E0EB65ED0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7795916-4DF0-979B-F00D-AB65838703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58511"/>
          </a:xfrm>
        </p:spPr>
        <p:txBody>
          <a:bodyPr>
            <a:normAutofit/>
          </a:bodyPr>
          <a:lstStyle/>
          <a:p>
            <a:pPr algn="ctr"/>
            <a:r>
              <a:rPr lang="el-GR" sz="3200" dirty="0"/>
              <a:t>Τεχνικό Παράρτημα Υλοποίησης </a:t>
            </a:r>
            <a:r>
              <a:rPr lang="el-GR" sz="3200" dirty="0" err="1"/>
              <a:t>Υποέργου</a:t>
            </a:r>
            <a:r>
              <a:rPr lang="el-GR" sz="3200" dirty="0"/>
              <a:t> με Ίδια Μέσα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DA4C828-E36D-5AF3-950C-12689FF40A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25670"/>
            <a:ext cx="10515600" cy="877021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Clr>
                <a:srgbClr val="7FC34C"/>
              </a:buClr>
              <a:buNone/>
            </a:pPr>
            <a:r>
              <a:rPr lang="el-GR" sz="2000" b="1" u="sng" dirty="0"/>
              <a:t>Φύλλο Α.1.9 Στήριξη </a:t>
            </a:r>
            <a:r>
              <a:rPr lang="el-GR" sz="2000" b="1" u="sng" dirty="0" err="1"/>
              <a:t>Ωφελουμένων</a:t>
            </a:r>
            <a:r>
              <a:rPr lang="el-GR" sz="2000" b="1" u="sng" dirty="0"/>
              <a:t> </a:t>
            </a:r>
            <a:r>
              <a:rPr lang="el-GR" sz="2000" dirty="0"/>
              <a:t>: αφορά άμεσες δαπάνες για επιδόματα, </a:t>
            </a:r>
            <a:r>
              <a:rPr lang="en-US" sz="2000" dirty="0"/>
              <a:t>vouchers, </a:t>
            </a:r>
            <a:r>
              <a:rPr lang="el-GR" sz="2000" dirty="0"/>
              <a:t>μισθούς, υποτροφίες </a:t>
            </a:r>
            <a:r>
              <a:rPr lang="el-GR" sz="2000" dirty="0" err="1"/>
              <a:t>κλπ</a:t>
            </a:r>
            <a:r>
              <a:rPr lang="el-GR" sz="2000" dirty="0"/>
              <a:t> που προβλέπεται να χορηγηθούν σε ωφελούμενους</a:t>
            </a:r>
          </a:p>
          <a:p>
            <a:pPr>
              <a:lnSpc>
                <a:spcPct val="120000"/>
              </a:lnSpc>
              <a:buClr>
                <a:srgbClr val="7FC34C"/>
              </a:buClr>
              <a:buFont typeface="Wingdings" panose="05000000000000000000" pitchFamily="2" charset="2"/>
              <a:buChar char="Ø"/>
            </a:pPr>
            <a:endParaRPr lang="el-GR" sz="2400" dirty="0">
              <a:solidFill>
                <a:srgbClr val="FF0000"/>
              </a:solidFill>
            </a:endParaRPr>
          </a:p>
          <a:p>
            <a:pPr marL="0" indent="0">
              <a:lnSpc>
                <a:spcPct val="120000"/>
              </a:lnSpc>
              <a:buClr>
                <a:srgbClr val="7FC34C"/>
              </a:buClr>
              <a:buNone/>
            </a:pPr>
            <a:endParaRPr lang="el-GR" sz="2400" u="sng" dirty="0"/>
          </a:p>
          <a:p>
            <a:pPr algn="just">
              <a:lnSpc>
                <a:spcPct val="120000"/>
              </a:lnSpc>
              <a:buClr>
                <a:srgbClr val="7FC34C"/>
              </a:buClr>
              <a:buFont typeface="Wingdings" panose="05000000000000000000" pitchFamily="2" charset="2"/>
              <a:buChar char="Ø"/>
            </a:pPr>
            <a:endParaRPr lang="el-GR" sz="2400" dirty="0"/>
          </a:p>
          <a:p>
            <a:pPr marL="0" indent="0" algn="l">
              <a:lnSpc>
                <a:spcPct val="120000"/>
              </a:lnSpc>
              <a:buNone/>
            </a:pPr>
            <a:endParaRPr lang="el-GR" sz="2400" dirty="0"/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4F72E57A-B6B1-5D73-FD86-98406D1288D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81" t="28582" r="12824" b="23883"/>
          <a:stretch>
            <a:fillRect/>
          </a:stretch>
        </p:blipFill>
        <p:spPr bwMode="auto">
          <a:xfrm>
            <a:off x="517840" y="2281035"/>
            <a:ext cx="11156319" cy="355129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5692554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733D3-009A-24F5-A277-4DC3D3F380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A424ED30-D802-9B4E-3499-3EE2AD2110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92964"/>
            <a:ext cx="10515600" cy="4783999"/>
          </a:xfrm>
        </p:spPr>
        <p:txBody>
          <a:bodyPr>
            <a:normAutofit fontScale="55000" lnSpcReduction="20000"/>
          </a:bodyPr>
          <a:lstStyle/>
          <a:p>
            <a:pPr marL="0" indent="0">
              <a:lnSpc>
                <a:spcPct val="120000"/>
              </a:lnSpc>
              <a:buClr>
                <a:srgbClr val="7FC34C"/>
              </a:buClr>
              <a:buNone/>
            </a:pPr>
            <a:r>
              <a:rPr lang="el-GR" sz="6500" b="1" spc="3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ΤΙ ΑΦΟΡΑ</a:t>
            </a:r>
          </a:p>
          <a:p>
            <a:pPr marL="0" indent="0" algn="just">
              <a:lnSpc>
                <a:spcPct val="120000"/>
              </a:lnSpc>
              <a:buClr>
                <a:srgbClr val="7FC34C"/>
              </a:buClr>
              <a:buNone/>
            </a:pPr>
            <a:r>
              <a:rPr lang="el-GR" sz="5800" dirty="0"/>
              <a:t>Όλα τα </a:t>
            </a:r>
            <a:r>
              <a:rPr lang="el-GR" sz="5800" b="1" dirty="0" err="1"/>
              <a:t>Υποέργα</a:t>
            </a:r>
            <a:r>
              <a:rPr lang="el-GR" sz="5800" dirty="0"/>
              <a:t> που προβλέπεται να υλοποιηθούν με Ίδια Μέσα</a:t>
            </a:r>
          </a:p>
          <a:p>
            <a:pPr marL="0" indent="0" algn="just">
              <a:lnSpc>
                <a:spcPct val="120000"/>
              </a:lnSpc>
              <a:buClr>
                <a:srgbClr val="7FC34C"/>
              </a:buClr>
              <a:buNone/>
            </a:pPr>
            <a:endParaRPr lang="el-GR" sz="5800" b="1" u="sng" dirty="0"/>
          </a:p>
          <a:p>
            <a:pPr marL="0" indent="0" algn="just">
              <a:lnSpc>
                <a:spcPct val="120000"/>
              </a:lnSpc>
              <a:buClr>
                <a:srgbClr val="7FC34C"/>
              </a:buClr>
              <a:buNone/>
            </a:pPr>
            <a:r>
              <a:rPr lang="el-GR" sz="5800" b="1" u="sng" dirty="0"/>
              <a:t>ΠΡΟΣΟΧΗ :</a:t>
            </a:r>
            <a:r>
              <a:rPr lang="el-GR" sz="5800" b="1" dirty="0"/>
              <a:t> </a:t>
            </a:r>
            <a:r>
              <a:rPr lang="el-GR" sz="5800" dirty="0"/>
              <a:t>Αν η Πράξη περιλαμβάνει περισσότερα του ενός </a:t>
            </a:r>
            <a:r>
              <a:rPr lang="el-GR" sz="5800" dirty="0" err="1"/>
              <a:t>υποέργα</a:t>
            </a:r>
            <a:r>
              <a:rPr lang="el-GR" sz="5800" dirty="0"/>
              <a:t> που θα υλοποιηθούν με Ίδια Μέσα, τότε θα πρέπει να υποβληθούν τόσα Τεχνικά Παραρτήματα όσα και τα εν λόγω </a:t>
            </a:r>
            <a:r>
              <a:rPr lang="el-GR" sz="5800" dirty="0" err="1"/>
              <a:t>Υποέργα</a:t>
            </a:r>
            <a:endParaRPr lang="el-GR" sz="2400" dirty="0"/>
          </a:p>
          <a:p>
            <a:pPr lvl="1">
              <a:lnSpc>
                <a:spcPct val="120000"/>
              </a:lnSpc>
              <a:buClr>
                <a:srgbClr val="7FC34C"/>
              </a:buClr>
            </a:pPr>
            <a:endParaRPr lang="el-GR" sz="2000" dirty="0"/>
          </a:p>
          <a:p>
            <a:pPr>
              <a:lnSpc>
                <a:spcPct val="120000"/>
              </a:lnSpc>
              <a:buClr>
                <a:srgbClr val="7FC34C"/>
              </a:buClr>
              <a:buFont typeface="Wingdings" panose="05000000000000000000" pitchFamily="2" charset="2"/>
              <a:buChar char="Ø"/>
            </a:pPr>
            <a:endParaRPr lang="el-GR" sz="2400" dirty="0"/>
          </a:p>
          <a:p>
            <a:pPr>
              <a:lnSpc>
                <a:spcPct val="120000"/>
              </a:lnSpc>
              <a:buClr>
                <a:srgbClr val="7FC34C"/>
              </a:buClr>
              <a:buFont typeface="Wingdings" panose="05000000000000000000" pitchFamily="2" charset="2"/>
              <a:buChar char="Ø"/>
            </a:pPr>
            <a:endParaRPr lang="el-GR" sz="2400" u="sng" dirty="0"/>
          </a:p>
          <a:p>
            <a:pPr algn="just">
              <a:lnSpc>
                <a:spcPct val="120000"/>
              </a:lnSpc>
              <a:buClr>
                <a:srgbClr val="7FC34C"/>
              </a:buClr>
              <a:buFont typeface="Wingdings" panose="05000000000000000000" pitchFamily="2" charset="2"/>
              <a:buChar char="Ø"/>
            </a:pPr>
            <a:endParaRPr lang="el-GR" sz="2400" dirty="0"/>
          </a:p>
          <a:p>
            <a:pPr marL="0" indent="0" algn="l">
              <a:lnSpc>
                <a:spcPct val="120000"/>
              </a:lnSpc>
              <a:buNone/>
            </a:pPr>
            <a:endParaRPr lang="el-GR" sz="2400" dirty="0"/>
          </a:p>
        </p:txBody>
      </p:sp>
      <p:sp>
        <p:nvSpPr>
          <p:cNvPr id="6" name="Τίτλος 1">
            <a:extLst>
              <a:ext uri="{FF2B5EF4-FFF2-40B4-BE49-F238E27FC236}">
                <a16:creationId xmlns:a16="http://schemas.microsoft.com/office/drawing/2014/main" id="{0F055E59-03BF-37F2-A683-7B83ED8B768E}"/>
              </a:ext>
            </a:extLst>
          </p:cNvPr>
          <p:cNvSpPr txBox="1">
            <a:spLocks/>
          </p:cNvSpPr>
          <p:nvPr/>
        </p:nvSpPr>
        <p:spPr>
          <a:xfrm>
            <a:off x="838200" y="365126"/>
            <a:ext cx="10515600" cy="7340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19BEDE"/>
                </a:solidFill>
                <a:latin typeface="Trebuchet MS" panose="020B06030202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l-GR" sz="3200" dirty="0"/>
              <a:t>Τεχνικό Παράρτημα Υλοποίησης </a:t>
            </a:r>
            <a:r>
              <a:rPr lang="el-GR" sz="3200" dirty="0" err="1"/>
              <a:t>Υποέργου</a:t>
            </a:r>
            <a:r>
              <a:rPr lang="el-GR" sz="3200" dirty="0"/>
              <a:t> με Ίδια Μέσα</a:t>
            </a:r>
          </a:p>
        </p:txBody>
      </p:sp>
    </p:spTree>
    <p:extLst>
      <p:ext uri="{BB962C8B-B14F-4D97-AF65-F5344CB8AC3E}">
        <p14:creationId xmlns:p14="http://schemas.microsoft.com/office/powerpoint/2010/main" val="32231324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BA10BE-D77C-BE93-1EF3-1F1FEB8525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87D1982-B3E3-468E-1A70-CE86FC58F7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97057"/>
          </a:xfrm>
        </p:spPr>
        <p:txBody>
          <a:bodyPr anchor="ctr">
            <a:normAutofit/>
          </a:bodyPr>
          <a:lstStyle/>
          <a:p>
            <a:pPr algn="ctr"/>
            <a:r>
              <a:rPr lang="el-GR" dirty="0"/>
              <a:t>Δελτία Επίτευξης Δεικτών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8187F1C-6EC4-A03F-729F-F07356DE80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3997960" cy="1811655"/>
          </a:xfrm>
        </p:spPr>
        <p:txBody>
          <a:bodyPr>
            <a:normAutofit/>
          </a:bodyPr>
          <a:lstStyle/>
          <a:p>
            <a:pPr>
              <a:buClr>
                <a:srgbClr val="C00000"/>
              </a:buClr>
            </a:pPr>
            <a:r>
              <a:rPr lang="el-GR" sz="3200" dirty="0"/>
              <a:t>2 φορές κατ’ έτος </a:t>
            </a:r>
          </a:p>
          <a:p>
            <a:pPr marL="0" indent="0">
              <a:buClr>
                <a:srgbClr val="C00000"/>
              </a:buClr>
              <a:buNone/>
            </a:pPr>
            <a:r>
              <a:rPr lang="el-GR" sz="3200" dirty="0"/>
              <a:t>(1-15 Ιουνίου και </a:t>
            </a:r>
          </a:p>
          <a:p>
            <a:pPr marL="0" indent="0">
              <a:buClr>
                <a:srgbClr val="C00000"/>
              </a:buClr>
              <a:buNone/>
            </a:pPr>
            <a:r>
              <a:rPr lang="el-GR" sz="3200" dirty="0"/>
              <a:t>1-15 Δεκεμβρίου)</a:t>
            </a:r>
          </a:p>
          <a:p>
            <a:pPr marL="0" indent="0">
              <a:buClr>
                <a:srgbClr val="7FC34C"/>
              </a:buClr>
              <a:buNone/>
            </a:pPr>
            <a:endParaRPr lang="el-GR" dirty="0"/>
          </a:p>
          <a:p>
            <a:pPr marL="0" indent="0">
              <a:buNone/>
            </a:pPr>
            <a:endParaRPr lang="el-GR" dirty="0"/>
          </a:p>
        </p:txBody>
      </p:sp>
      <p:pic>
        <p:nvPicPr>
          <p:cNvPr id="8" name="Εικόνα 7">
            <a:extLst>
              <a:ext uri="{FF2B5EF4-FFF2-40B4-BE49-F238E27FC236}">
                <a16:creationId xmlns:a16="http://schemas.microsoft.com/office/drawing/2014/main" id="{E2D358C4-6023-9FE8-44FE-E407A692CE9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3" r="64665" b="17614"/>
          <a:stretch>
            <a:fillRect/>
          </a:stretch>
        </p:blipFill>
        <p:spPr bwMode="auto">
          <a:xfrm>
            <a:off x="5456890" y="1062182"/>
            <a:ext cx="4379837" cy="573352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90573920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247D32-DACF-39B5-B0D5-C6386BFF18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81512FD-93BE-2C1A-0A5B-646362BD39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58511"/>
          </a:xfrm>
        </p:spPr>
        <p:txBody>
          <a:bodyPr>
            <a:normAutofit/>
          </a:bodyPr>
          <a:lstStyle/>
          <a:p>
            <a:pPr algn="ctr"/>
            <a:r>
              <a:rPr lang="el-GR" sz="3200" dirty="0"/>
              <a:t>Δελτία Επίτευξης Δεικτών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00F20B5F-1D8B-90CB-DFD2-EF9845304D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916" y="1025670"/>
            <a:ext cx="11048168" cy="1412730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  <a:buClr>
                <a:srgbClr val="C00000"/>
              </a:buClr>
            </a:pPr>
            <a:r>
              <a:rPr lang="el-GR" sz="10400" dirty="0"/>
              <a:t>καταχώρηση στοιχείων στην πλατφόρμα </a:t>
            </a:r>
            <a:r>
              <a:rPr lang="en-US" sz="10400" dirty="0"/>
              <a:t>Sociality</a:t>
            </a:r>
            <a:r>
              <a:rPr lang="el-GR" sz="10400" dirty="0"/>
              <a:t> (όσοι υποχρεούνται)</a:t>
            </a:r>
          </a:p>
          <a:p>
            <a:pPr>
              <a:lnSpc>
                <a:spcPct val="120000"/>
              </a:lnSpc>
              <a:buClr>
                <a:srgbClr val="C00000"/>
              </a:buClr>
            </a:pPr>
            <a:r>
              <a:rPr lang="el-GR" sz="10400" dirty="0"/>
              <a:t>καταχώρηση ΟΛΩΝ των δεικτών ΣΩΡΕΥΤΙΚΑ μέχρι την </a:t>
            </a:r>
            <a:r>
              <a:rPr lang="el-GR" sz="10400" dirty="0" err="1"/>
              <a:t>ημ</a:t>
            </a:r>
            <a:r>
              <a:rPr lang="el-GR" sz="10400" dirty="0"/>
              <a:t>/</a:t>
            </a:r>
            <a:r>
              <a:rPr lang="el-GR" sz="10400" dirty="0" err="1"/>
              <a:t>νία</a:t>
            </a:r>
            <a:r>
              <a:rPr lang="el-GR" sz="10400" dirty="0"/>
              <a:t> αναφοράς του ΔΕΔ</a:t>
            </a:r>
          </a:p>
          <a:p>
            <a:pPr marL="0" indent="0">
              <a:lnSpc>
                <a:spcPct val="120000"/>
              </a:lnSpc>
              <a:buClr>
                <a:srgbClr val="7FC34C"/>
              </a:buClr>
              <a:buNone/>
            </a:pPr>
            <a:endParaRPr lang="el-GR" sz="11200" u="sng" dirty="0"/>
          </a:p>
          <a:p>
            <a:pPr algn="just">
              <a:lnSpc>
                <a:spcPct val="120000"/>
              </a:lnSpc>
              <a:buClr>
                <a:srgbClr val="7FC34C"/>
              </a:buClr>
              <a:buFont typeface="Wingdings" panose="05000000000000000000" pitchFamily="2" charset="2"/>
              <a:buChar char="Ø"/>
            </a:pPr>
            <a:endParaRPr lang="el-GR" sz="2400" dirty="0"/>
          </a:p>
          <a:p>
            <a:pPr marL="0" indent="0" algn="l">
              <a:lnSpc>
                <a:spcPct val="120000"/>
              </a:lnSpc>
              <a:buNone/>
            </a:pPr>
            <a:endParaRPr lang="el-GR" sz="2400" dirty="0"/>
          </a:p>
        </p:txBody>
      </p:sp>
      <p:pic>
        <p:nvPicPr>
          <p:cNvPr id="6" name="Εικόνα 5">
            <a:extLst>
              <a:ext uri="{FF2B5EF4-FFF2-40B4-BE49-F238E27FC236}">
                <a16:creationId xmlns:a16="http://schemas.microsoft.com/office/drawing/2014/main" id="{0E1F5D92-09EB-18F0-86E4-28D418857AE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9335" b="18302"/>
          <a:stretch>
            <a:fillRect/>
          </a:stretch>
        </p:blipFill>
        <p:spPr bwMode="auto">
          <a:xfrm>
            <a:off x="58187" y="2540434"/>
            <a:ext cx="12075625" cy="287669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87432322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A0CF26-AE5E-A060-AE7E-FA77EABF13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08EC39F-16AB-A3B7-29D7-360D946899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60111"/>
          </a:xfrm>
        </p:spPr>
        <p:txBody>
          <a:bodyPr>
            <a:normAutofit/>
          </a:bodyPr>
          <a:lstStyle/>
          <a:p>
            <a:pPr algn="ctr"/>
            <a:r>
              <a:rPr lang="el-GR" sz="3200" dirty="0"/>
              <a:t>Άλλα Θέματα ΕΚΤ+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CB89CDE-9C4D-B3A7-63AB-7922FFF5DC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25236"/>
            <a:ext cx="10515600" cy="4922982"/>
          </a:xfrm>
        </p:spPr>
        <p:txBody>
          <a:bodyPr>
            <a:normAutofit/>
          </a:bodyPr>
          <a:lstStyle/>
          <a:p>
            <a:pPr algn="just">
              <a:lnSpc>
                <a:spcPct val="120000"/>
              </a:lnSpc>
              <a:buClr>
                <a:srgbClr val="7FC34C"/>
              </a:buClr>
              <a:buFont typeface="Wingdings" panose="05000000000000000000" pitchFamily="2" charset="2"/>
              <a:buChar char="Ø"/>
            </a:pPr>
            <a:r>
              <a:rPr lang="el-GR" sz="2400" b="1" u="sng" dirty="0"/>
              <a:t>Τεχνικό Δελτίο </a:t>
            </a:r>
            <a:r>
              <a:rPr lang="el-GR" sz="2400" b="1" u="sng" dirty="0" err="1"/>
              <a:t>Υποέργου</a:t>
            </a:r>
            <a:r>
              <a:rPr lang="el-GR" sz="2400" dirty="0"/>
              <a:t>: υποβάλλεται κάθε φορά που τροποποιείται η Απόφαση Ένταξης</a:t>
            </a:r>
            <a:endParaRPr lang="el-GR" sz="2400" b="1" u="sng" dirty="0"/>
          </a:p>
          <a:p>
            <a:pPr algn="just">
              <a:lnSpc>
                <a:spcPct val="120000"/>
              </a:lnSpc>
              <a:buClr>
                <a:srgbClr val="7FC34C"/>
              </a:buClr>
              <a:buFont typeface="Wingdings" panose="05000000000000000000" pitchFamily="2" charset="2"/>
              <a:buChar char="Ø"/>
            </a:pPr>
            <a:r>
              <a:rPr lang="el-GR" sz="2400" b="1" u="sng" dirty="0"/>
              <a:t>Επιτόπιες επαληθεύσεις : </a:t>
            </a:r>
            <a:r>
              <a:rPr lang="el-GR" sz="2400" dirty="0"/>
              <a:t>προσοχή στα ευρήματα, τις συστάσεις και τις προθεσμίες συμμόρφωσης</a:t>
            </a:r>
          </a:p>
          <a:p>
            <a:pPr>
              <a:lnSpc>
                <a:spcPct val="120000"/>
              </a:lnSpc>
              <a:buClr>
                <a:srgbClr val="7FC34C"/>
              </a:buClr>
              <a:buFont typeface="Wingdings" panose="05000000000000000000" pitchFamily="2" charset="2"/>
              <a:buChar char="Ø"/>
            </a:pPr>
            <a:endParaRPr lang="el-GR" sz="2000" b="1" u="sng" dirty="0"/>
          </a:p>
          <a:p>
            <a:pPr>
              <a:lnSpc>
                <a:spcPct val="120000"/>
              </a:lnSpc>
              <a:buClr>
                <a:srgbClr val="7FC34C"/>
              </a:buClr>
              <a:buFont typeface="Wingdings" panose="05000000000000000000" pitchFamily="2" charset="2"/>
              <a:buChar char="Ø"/>
            </a:pPr>
            <a:endParaRPr lang="el-GR" sz="2400" dirty="0">
              <a:solidFill>
                <a:srgbClr val="FF0000"/>
              </a:solidFill>
            </a:endParaRPr>
          </a:p>
          <a:p>
            <a:pPr>
              <a:lnSpc>
                <a:spcPct val="120000"/>
              </a:lnSpc>
              <a:buClr>
                <a:srgbClr val="7FC34C"/>
              </a:buClr>
              <a:buFont typeface="Wingdings" panose="05000000000000000000" pitchFamily="2" charset="2"/>
              <a:buChar char="Ø"/>
            </a:pPr>
            <a:endParaRPr lang="el-GR" sz="2400" u="sng" dirty="0"/>
          </a:p>
          <a:p>
            <a:pPr algn="just">
              <a:lnSpc>
                <a:spcPct val="120000"/>
              </a:lnSpc>
              <a:buClr>
                <a:srgbClr val="7FC34C"/>
              </a:buClr>
              <a:buFont typeface="Wingdings" panose="05000000000000000000" pitchFamily="2" charset="2"/>
              <a:buChar char="Ø"/>
            </a:pPr>
            <a:endParaRPr lang="el-GR" sz="2400" dirty="0"/>
          </a:p>
          <a:p>
            <a:pPr marL="0" indent="0" algn="l">
              <a:lnSpc>
                <a:spcPct val="120000"/>
              </a:lnSpc>
              <a:buNone/>
            </a:pP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118893692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8408" y="319177"/>
            <a:ext cx="2820837" cy="1414732"/>
          </a:xfrm>
          <a:prstGeom prst="rect">
            <a:avLst/>
          </a:prstGeom>
          <a:solidFill>
            <a:srgbClr val="0D4F8C"/>
          </a:solidFill>
        </p:spPr>
        <p:txBody>
          <a:bodyPr wrap="square" rtlCol="0">
            <a:spAutoFit/>
          </a:bodyPr>
          <a:lstStyle/>
          <a:p>
            <a:endParaRPr lang="el-GR" dirty="0"/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AF4C35F4-0304-55DE-B493-0D5FA87371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23210" y="3429000"/>
            <a:ext cx="4412998" cy="803707"/>
          </a:xfrm>
        </p:spPr>
        <p:txBody>
          <a:bodyPr>
            <a:normAutofit/>
          </a:bodyPr>
          <a:lstStyle/>
          <a:p>
            <a:r>
              <a:rPr lang="el-GR" sz="1800" b="1" dirty="0">
                <a:solidFill>
                  <a:srgbClr val="00BFE0"/>
                </a:solidFill>
              </a:rPr>
              <a:t>Κομοτηνή, 23/03/2026</a:t>
            </a:r>
          </a:p>
        </p:txBody>
      </p:sp>
      <p:sp>
        <p:nvSpPr>
          <p:cNvPr id="8" name="7 - TextBox">
            <a:extLst>
              <a:ext uri="{FF2B5EF4-FFF2-40B4-BE49-F238E27FC236}">
                <a16:creationId xmlns:a16="http://schemas.microsoft.com/office/drawing/2014/main" id="{36796C4E-3A2D-4EC5-CE99-A5D7E00A7E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99323" y="5637865"/>
            <a:ext cx="4091795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Ø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5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None/>
            </a:pPr>
            <a:r>
              <a:rPr lang="el-GR" altLang="el-GR" sz="1800" b="1" dirty="0" err="1">
                <a:solidFill>
                  <a:srgbClr val="144E8C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Ζουμπουλίδου</a:t>
            </a:r>
            <a:r>
              <a:rPr lang="el-GR" altLang="el-GR" sz="1800" b="1" dirty="0">
                <a:solidFill>
                  <a:srgbClr val="144E8C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Έλλη</a:t>
            </a:r>
            <a:endParaRPr lang="en-US" altLang="el-GR" sz="1800" b="1" dirty="0">
              <a:solidFill>
                <a:srgbClr val="144E8C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None/>
            </a:pPr>
            <a:r>
              <a:rPr lang="el-GR" altLang="el-GR" sz="1600" dirty="0">
                <a:solidFill>
                  <a:srgbClr val="144E8C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Μονάδα Β1 - Παρακολούθηση Πράξεων ΕΚΤ+ Ειδικής Υπηρεσίας Διαχείρισης</a:t>
            </a:r>
            <a:r>
              <a:rPr lang="en-US" altLang="el-GR" sz="1600" dirty="0">
                <a:solidFill>
                  <a:srgbClr val="144E8C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l-GR" altLang="el-GR" sz="1600" dirty="0">
                <a:solidFill>
                  <a:srgbClr val="144E8C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Προγράμματος </a:t>
            </a:r>
            <a:endParaRPr lang="en-US" altLang="el-GR" sz="1600" dirty="0">
              <a:solidFill>
                <a:srgbClr val="144E8C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None/>
            </a:pPr>
            <a:r>
              <a:rPr lang="el-GR" altLang="el-GR" sz="1600" dirty="0">
                <a:solidFill>
                  <a:srgbClr val="144E8C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«Ανατολική Μακεδονία, Θράκη»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DC072C9-D1CE-539B-724C-A06F2A157F76}"/>
              </a:ext>
            </a:extLst>
          </p:cNvPr>
          <p:cNvSpPr txBox="1"/>
          <p:nvPr/>
        </p:nvSpPr>
        <p:spPr>
          <a:xfrm>
            <a:off x="0" y="1733909"/>
            <a:ext cx="12191999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l-GR" sz="2800" b="1" i="1" dirty="0">
                <a:solidFill>
                  <a:srgbClr val="FFC000"/>
                </a:solidFill>
                <a:latin typeface="Trebuchet MS" panose="020B0603020202020204" pitchFamily="34" charset="0"/>
              </a:rPr>
              <a:t>Σας ευχαριστώ</a:t>
            </a:r>
          </a:p>
          <a:p>
            <a:pPr algn="ctr"/>
            <a:endParaRPr lang="el-GR" sz="1000" b="1" i="1" dirty="0">
              <a:solidFill>
                <a:srgbClr val="FFC000"/>
              </a:solidFill>
              <a:latin typeface="Trebuchet MS" panose="020B0603020202020204" pitchFamily="34" charset="0"/>
            </a:endParaRPr>
          </a:p>
          <a:p>
            <a:pPr algn="ctr"/>
            <a:r>
              <a:rPr lang="el-GR" sz="2800" b="1" i="1" dirty="0">
                <a:solidFill>
                  <a:srgbClr val="FFC000"/>
                </a:solidFill>
                <a:latin typeface="Trebuchet MS" panose="020B0603020202020204" pitchFamily="34" charset="0"/>
              </a:rPr>
              <a:t>για την προσοχή σας</a:t>
            </a:r>
          </a:p>
        </p:txBody>
      </p:sp>
      <p:pic>
        <p:nvPicPr>
          <p:cNvPr id="2" name="Εικόνα 1" descr="Εικόνα που περιέχει κείμενο, γραμματοσειρά, στιγμιότυπο οθόνης&#10;&#10;Περιγραφή που δημιουργήθηκε αυτόματα">
            <a:extLst>
              <a:ext uri="{FF2B5EF4-FFF2-40B4-BE49-F238E27FC236}">
                <a16:creationId xmlns:a16="http://schemas.microsoft.com/office/drawing/2014/main" id="{4F5917B0-6AC7-D2EC-6756-A8783F180A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408" y="5857489"/>
            <a:ext cx="3794271" cy="668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451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8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6B3294-26D3-5DA4-018B-E276CCE545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4D3A98A-DC86-DEE0-05EE-428B00F23D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92964"/>
            <a:ext cx="10515600" cy="4783999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Clr>
                <a:srgbClr val="7FC34C"/>
              </a:buClr>
              <a:buNone/>
            </a:pPr>
            <a:r>
              <a:rPr lang="el-GR" sz="3600" b="1" spc="3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ΠΟΤΕ ΥΠΟΒΑΛΛΕΤΑΙ</a:t>
            </a:r>
          </a:p>
          <a:p>
            <a:pPr lvl="1">
              <a:lnSpc>
                <a:spcPct val="120000"/>
              </a:lnSpc>
              <a:buClr>
                <a:srgbClr val="C00000"/>
              </a:buClr>
            </a:pPr>
            <a:r>
              <a:rPr lang="el-GR" sz="3200" dirty="0"/>
              <a:t>Κατά την αρχική υποβολή ΤΔΠ</a:t>
            </a:r>
          </a:p>
          <a:p>
            <a:pPr lvl="1">
              <a:lnSpc>
                <a:spcPct val="120000"/>
              </a:lnSpc>
              <a:buClr>
                <a:srgbClr val="C00000"/>
              </a:buClr>
            </a:pPr>
            <a:r>
              <a:rPr lang="el-GR" sz="3200" dirty="0"/>
              <a:t>Κατά την αρχική υποβολή ΤΔΥ</a:t>
            </a:r>
          </a:p>
          <a:p>
            <a:pPr lvl="1">
              <a:lnSpc>
                <a:spcPct val="120000"/>
              </a:lnSpc>
              <a:buClr>
                <a:srgbClr val="C00000"/>
              </a:buClr>
            </a:pPr>
            <a:r>
              <a:rPr lang="el-GR" sz="3200" dirty="0"/>
              <a:t>Κάθε φορά που υποβάλλεται ΑΙΤΗΜΑ ΤΡΟΠΟΠΟΙΗΣΗΣ της Απόφασης Ένταξης, ως συνημμένο στο ΤΔΠ</a:t>
            </a:r>
          </a:p>
          <a:p>
            <a:pPr marL="457200" lvl="1" indent="0">
              <a:lnSpc>
                <a:spcPct val="120000"/>
              </a:lnSpc>
              <a:buClr>
                <a:srgbClr val="7FC34C"/>
              </a:buClr>
              <a:buNone/>
            </a:pPr>
            <a:endParaRPr lang="el-GR" sz="2000" dirty="0"/>
          </a:p>
          <a:p>
            <a:pPr lvl="1">
              <a:lnSpc>
                <a:spcPct val="120000"/>
              </a:lnSpc>
              <a:buClr>
                <a:srgbClr val="7FC34C"/>
              </a:buClr>
            </a:pPr>
            <a:endParaRPr lang="el-GR" sz="2000" dirty="0"/>
          </a:p>
          <a:p>
            <a:pPr>
              <a:lnSpc>
                <a:spcPct val="120000"/>
              </a:lnSpc>
              <a:buClr>
                <a:srgbClr val="7FC34C"/>
              </a:buClr>
              <a:buFont typeface="Wingdings" panose="05000000000000000000" pitchFamily="2" charset="2"/>
              <a:buChar char="Ø"/>
            </a:pPr>
            <a:endParaRPr lang="el-GR" sz="2400" dirty="0"/>
          </a:p>
          <a:p>
            <a:pPr>
              <a:lnSpc>
                <a:spcPct val="120000"/>
              </a:lnSpc>
              <a:buClr>
                <a:srgbClr val="7FC34C"/>
              </a:buClr>
              <a:buFont typeface="Wingdings" panose="05000000000000000000" pitchFamily="2" charset="2"/>
              <a:buChar char="Ø"/>
            </a:pPr>
            <a:endParaRPr lang="el-GR" sz="2400" u="sng" dirty="0"/>
          </a:p>
          <a:p>
            <a:pPr algn="just">
              <a:lnSpc>
                <a:spcPct val="120000"/>
              </a:lnSpc>
              <a:buClr>
                <a:srgbClr val="7FC34C"/>
              </a:buClr>
              <a:buFont typeface="Wingdings" panose="05000000000000000000" pitchFamily="2" charset="2"/>
              <a:buChar char="Ø"/>
            </a:pPr>
            <a:endParaRPr lang="el-GR" sz="2400" dirty="0"/>
          </a:p>
          <a:p>
            <a:pPr marL="0" indent="0" algn="l">
              <a:lnSpc>
                <a:spcPct val="120000"/>
              </a:lnSpc>
              <a:buNone/>
            </a:pPr>
            <a:endParaRPr lang="el-GR" sz="2400" dirty="0"/>
          </a:p>
        </p:txBody>
      </p:sp>
      <p:sp>
        <p:nvSpPr>
          <p:cNvPr id="7" name="Τίτλος 1">
            <a:extLst>
              <a:ext uri="{FF2B5EF4-FFF2-40B4-BE49-F238E27FC236}">
                <a16:creationId xmlns:a16="http://schemas.microsoft.com/office/drawing/2014/main" id="{D197D969-319C-0D77-756C-BEFABA82825C}"/>
              </a:ext>
            </a:extLst>
          </p:cNvPr>
          <p:cNvSpPr txBox="1">
            <a:spLocks/>
          </p:cNvSpPr>
          <p:nvPr/>
        </p:nvSpPr>
        <p:spPr>
          <a:xfrm>
            <a:off x="838200" y="365126"/>
            <a:ext cx="10515600" cy="7340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19BEDE"/>
                </a:solidFill>
                <a:latin typeface="Trebuchet MS" panose="020B06030202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l-GR" sz="3200" dirty="0"/>
              <a:t>Τεχνικό Παράρτημα Υλοποίησης </a:t>
            </a:r>
            <a:r>
              <a:rPr lang="el-GR" sz="3200" dirty="0" err="1"/>
              <a:t>Υποέργου</a:t>
            </a:r>
            <a:r>
              <a:rPr lang="el-GR" sz="3200" dirty="0"/>
              <a:t> με Ίδια Μέσα</a:t>
            </a:r>
          </a:p>
        </p:txBody>
      </p:sp>
    </p:spTree>
    <p:extLst>
      <p:ext uri="{BB962C8B-B14F-4D97-AF65-F5344CB8AC3E}">
        <p14:creationId xmlns:p14="http://schemas.microsoft.com/office/powerpoint/2010/main" val="36036197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41C308-28D4-E839-EE44-41DFA85B7C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C1A9169D-3DE0-8D3E-EE20-2E8983C010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6218"/>
            <a:ext cx="10515600" cy="4800745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l-GR" sz="3600" b="1" spc="3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ΣΗΜΕΙΑ ΠΡΟΣΟΧΗΣ  !!!</a:t>
            </a:r>
          </a:p>
          <a:p>
            <a:pPr marL="0" indent="0" algn="l">
              <a:buNone/>
            </a:pPr>
            <a:endParaRPr lang="el-GR" sz="2400" dirty="0"/>
          </a:p>
          <a:p>
            <a:pPr algn="just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l-GR" sz="3200" dirty="0"/>
              <a:t>Σε περίπτωση που τροποποιούνται στοιχεία του ΤΕΧΝΙΚΟΥ ΠΑΡΑΡΤΗΜΑΤΟΣ που ΔΕΝ επηρεάζουν την Απόφαση Ένταξης, τότε επισυνάπτεται στο ΙΣΧΥΟΝ Τεχνικό Δελτίο Πράξης και στο ισχύον Τεχνικό Δελτίο </a:t>
            </a:r>
            <a:r>
              <a:rPr lang="el-GR" sz="3200" dirty="0" err="1"/>
              <a:t>Υποέργου</a:t>
            </a:r>
            <a:r>
              <a:rPr lang="el-GR" sz="3200" dirty="0"/>
              <a:t>, η νέα τροποποιημένη έκδοσή του</a:t>
            </a:r>
          </a:p>
          <a:p>
            <a:pPr>
              <a:lnSpc>
                <a:spcPct val="120000"/>
              </a:lnSpc>
              <a:buClr>
                <a:srgbClr val="7FC34C"/>
              </a:buClr>
              <a:buFont typeface="Wingdings" panose="05000000000000000000" pitchFamily="2" charset="2"/>
              <a:buChar char="Ø"/>
            </a:pPr>
            <a:endParaRPr lang="el-GR" sz="2400" u="sng" dirty="0"/>
          </a:p>
          <a:p>
            <a:pPr algn="just">
              <a:lnSpc>
                <a:spcPct val="120000"/>
              </a:lnSpc>
              <a:buClr>
                <a:srgbClr val="7FC34C"/>
              </a:buClr>
              <a:buFont typeface="Wingdings" panose="05000000000000000000" pitchFamily="2" charset="2"/>
              <a:buChar char="Ø"/>
            </a:pPr>
            <a:endParaRPr lang="el-GR" sz="2400" dirty="0"/>
          </a:p>
          <a:p>
            <a:pPr marL="0" indent="0" algn="l">
              <a:lnSpc>
                <a:spcPct val="120000"/>
              </a:lnSpc>
              <a:buNone/>
            </a:pPr>
            <a:endParaRPr lang="el-GR" sz="2400" dirty="0"/>
          </a:p>
        </p:txBody>
      </p:sp>
      <p:sp>
        <p:nvSpPr>
          <p:cNvPr id="6" name="Τίτλος 1">
            <a:extLst>
              <a:ext uri="{FF2B5EF4-FFF2-40B4-BE49-F238E27FC236}">
                <a16:creationId xmlns:a16="http://schemas.microsoft.com/office/drawing/2014/main" id="{BE52FB8C-3819-16DE-B517-98DA806BF488}"/>
              </a:ext>
            </a:extLst>
          </p:cNvPr>
          <p:cNvSpPr txBox="1">
            <a:spLocks/>
          </p:cNvSpPr>
          <p:nvPr/>
        </p:nvSpPr>
        <p:spPr>
          <a:xfrm>
            <a:off x="838200" y="365126"/>
            <a:ext cx="10515600" cy="7340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19BEDE"/>
                </a:solidFill>
                <a:latin typeface="Trebuchet MS" panose="020B06030202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l-GR" sz="3200" dirty="0"/>
              <a:t>Τεχνικό Παράρτημα Υλοποίησης </a:t>
            </a:r>
            <a:r>
              <a:rPr lang="el-GR" sz="3200" dirty="0" err="1"/>
              <a:t>Υποέργου</a:t>
            </a:r>
            <a:r>
              <a:rPr lang="el-GR" sz="3200" dirty="0"/>
              <a:t> με Ίδια Μέσα</a:t>
            </a:r>
          </a:p>
        </p:txBody>
      </p:sp>
    </p:spTree>
    <p:extLst>
      <p:ext uri="{BB962C8B-B14F-4D97-AF65-F5344CB8AC3E}">
        <p14:creationId xmlns:p14="http://schemas.microsoft.com/office/powerpoint/2010/main" val="5417407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DF0C19-1968-E30E-8C83-E6970D9EAF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869889F-348E-225C-0749-2D420C9217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23166"/>
          </a:xfrm>
        </p:spPr>
        <p:txBody>
          <a:bodyPr>
            <a:normAutofit/>
          </a:bodyPr>
          <a:lstStyle/>
          <a:p>
            <a:pPr algn="ctr"/>
            <a:r>
              <a:rPr lang="el-GR" sz="3200" dirty="0"/>
              <a:t>Τεχνικό Παράρτημα Υλοποίησης </a:t>
            </a:r>
            <a:r>
              <a:rPr lang="el-GR" sz="3200" dirty="0" err="1"/>
              <a:t>Υποέργου</a:t>
            </a:r>
            <a:r>
              <a:rPr lang="el-GR" sz="3200" dirty="0"/>
              <a:t> με Ίδια Μέσα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2AEE8515-0D1D-CEEC-D969-6051198504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91492"/>
            <a:ext cx="10515600" cy="498547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l-GR" sz="3600" b="1" spc="3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ΣΗΜΕΙΑ ΠΡΟΣΟΧΗΣ  !!!</a:t>
            </a:r>
          </a:p>
          <a:p>
            <a:pPr marL="0" indent="0" algn="l">
              <a:buNone/>
            </a:pPr>
            <a:endParaRPr lang="el-GR" sz="2400" dirty="0"/>
          </a:p>
          <a:p>
            <a:pPr algn="just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l-GR" sz="3200" dirty="0"/>
              <a:t>Τα αναγραφόμενα στο ΤΕΧΝΙΚΟ ΠΑΡΑΡΤΗΜΑ θα πρέπει να συμφωνούν με τα αναγραφόμενα στα αντίστοιχα πεδία του ΤΔΠ και του ΤΔΥ (φυσικό αντικείμενο, μεθοδολογία υλοποίησης, παραδοτέα </a:t>
            </a:r>
            <a:r>
              <a:rPr lang="el-GR" sz="3200" dirty="0" err="1"/>
              <a:t>κλπ</a:t>
            </a:r>
            <a:r>
              <a:rPr lang="el-GR" sz="3200" dirty="0"/>
              <a:t>)</a:t>
            </a:r>
          </a:p>
          <a:p>
            <a:pPr>
              <a:lnSpc>
                <a:spcPct val="120000"/>
              </a:lnSpc>
              <a:buClr>
                <a:srgbClr val="7FC34C"/>
              </a:buClr>
              <a:buFont typeface="Wingdings" panose="05000000000000000000" pitchFamily="2" charset="2"/>
              <a:buChar char="Ø"/>
            </a:pPr>
            <a:endParaRPr lang="el-GR" sz="2400" dirty="0"/>
          </a:p>
          <a:p>
            <a:pPr>
              <a:lnSpc>
                <a:spcPct val="120000"/>
              </a:lnSpc>
              <a:buClr>
                <a:srgbClr val="7FC34C"/>
              </a:buClr>
              <a:buFont typeface="Wingdings" panose="05000000000000000000" pitchFamily="2" charset="2"/>
              <a:buChar char="Ø"/>
            </a:pPr>
            <a:endParaRPr lang="el-GR" sz="2400" u="sng" dirty="0"/>
          </a:p>
          <a:p>
            <a:pPr algn="just">
              <a:lnSpc>
                <a:spcPct val="120000"/>
              </a:lnSpc>
              <a:buClr>
                <a:srgbClr val="7FC34C"/>
              </a:buClr>
              <a:buFont typeface="Wingdings" panose="05000000000000000000" pitchFamily="2" charset="2"/>
              <a:buChar char="Ø"/>
            </a:pPr>
            <a:endParaRPr lang="el-GR" sz="2400" dirty="0"/>
          </a:p>
          <a:p>
            <a:pPr marL="0" indent="0" algn="l">
              <a:lnSpc>
                <a:spcPct val="120000"/>
              </a:lnSpc>
              <a:buNone/>
            </a:pP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19137024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9AAEA5-0A4B-8B6A-404F-3E89B7198C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8903A2B-6E7D-90E3-B067-11173AF49A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67748"/>
          </a:xfrm>
        </p:spPr>
        <p:txBody>
          <a:bodyPr>
            <a:normAutofit/>
          </a:bodyPr>
          <a:lstStyle/>
          <a:p>
            <a:pPr algn="ctr"/>
            <a:r>
              <a:rPr lang="el-GR" sz="3200" dirty="0"/>
              <a:t>Τεχνικό Παράρτημα Υλοποίησης </a:t>
            </a:r>
            <a:r>
              <a:rPr lang="el-GR" sz="3200" dirty="0" err="1"/>
              <a:t>Υποέργου</a:t>
            </a:r>
            <a:r>
              <a:rPr lang="el-GR" sz="3200" dirty="0"/>
              <a:t> με Ίδια Μέσα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5FB8053A-21A0-F5F6-EA56-4356FD4E9F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99128"/>
            <a:ext cx="10515600" cy="5077836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Clr>
                <a:srgbClr val="7FC34C"/>
              </a:buClr>
              <a:buNone/>
            </a:pPr>
            <a:r>
              <a:rPr lang="el-GR" sz="2400" b="1" u="sng" dirty="0"/>
              <a:t>Φύλλο 1. Στοιχεία ΥΠΟΕΡΓΟΥ</a:t>
            </a:r>
          </a:p>
          <a:p>
            <a:pPr marL="0" indent="0">
              <a:lnSpc>
                <a:spcPct val="120000"/>
              </a:lnSpc>
              <a:buClr>
                <a:srgbClr val="7FC34C"/>
              </a:buClr>
              <a:buNone/>
            </a:pPr>
            <a:r>
              <a:rPr lang="el-GR" sz="2400" b="1" dirty="0"/>
              <a:t> </a:t>
            </a:r>
            <a:endParaRPr lang="el-GR" sz="2400" dirty="0"/>
          </a:p>
          <a:p>
            <a:pPr>
              <a:lnSpc>
                <a:spcPct val="120000"/>
              </a:lnSpc>
              <a:buClr>
                <a:srgbClr val="7FC34C"/>
              </a:buClr>
              <a:buFont typeface="Wingdings" panose="05000000000000000000" pitchFamily="2" charset="2"/>
              <a:buChar char="Ø"/>
            </a:pPr>
            <a:endParaRPr lang="el-GR" sz="2400" b="1" u="sng" dirty="0"/>
          </a:p>
          <a:p>
            <a:pPr marL="0" indent="0">
              <a:lnSpc>
                <a:spcPct val="120000"/>
              </a:lnSpc>
              <a:buClr>
                <a:srgbClr val="7FC34C"/>
              </a:buClr>
              <a:buNone/>
            </a:pPr>
            <a:endParaRPr lang="el-GR" sz="2400" dirty="0"/>
          </a:p>
          <a:p>
            <a:pPr>
              <a:lnSpc>
                <a:spcPct val="120000"/>
              </a:lnSpc>
              <a:buClr>
                <a:srgbClr val="7FC34C"/>
              </a:buClr>
              <a:buFont typeface="Wingdings" panose="05000000000000000000" pitchFamily="2" charset="2"/>
              <a:buChar char="Ø"/>
            </a:pPr>
            <a:endParaRPr lang="el-GR" sz="2400" u="sng" dirty="0"/>
          </a:p>
          <a:p>
            <a:pPr algn="just">
              <a:lnSpc>
                <a:spcPct val="120000"/>
              </a:lnSpc>
              <a:buClr>
                <a:srgbClr val="7FC34C"/>
              </a:buClr>
              <a:buFont typeface="Wingdings" panose="05000000000000000000" pitchFamily="2" charset="2"/>
              <a:buChar char="Ø"/>
            </a:pPr>
            <a:endParaRPr lang="el-GR" sz="2400" dirty="0"/>
          </a:p>
          <a:p>
            <a:pPr marL="0" indent="0" algn="l">
              <a:lnSpc>
                <a:spcPct val="120000"/>
              </a:lnSpc>
              <a:buNone/>
            </a:pPr>
            <a:endParaRPr lang="el-GR" sz="2400" dirty="0"/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6576B454-401E-DB12-61BE-CA30948B91A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728" t="30075" r="9157" b="6629"/>
          <a:stretch>
            <a:fillRect/>
          </a:stretch>
        </p:blipFill>
        <p:spPr bwMode="auto">
          <a:xfrm>
            <a:off x="1006764" y="1874982"/>
            <a:ext cx="10076872" cy="430198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70604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1767FD-2305-CA0E-82C8-D47763B7F4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8842FB0-97DD-8DAE-C6A5-BB74CCD7C7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67748"/>
          </a:xfrm>
        </p:spPr>
        <p:txBody>
          <a:bodyPr>
            <a:normAutofit/>
          </a:bodyPr>
          <a:lstStyle/>
          <a:p>
            <a:pPr algn="ctr"/>
            <a:r>
              <a:rPr lang="el-GR" sz="3200" dirty="0"/>
              <a:t>Τεχνικό Παράρτημα Υλοποίησης </a:t>
            </a:r>
            <a:r>
              <a:rPr lang="el-GR" sz="3200" dirty="0" err="1"/>
              <a:t>Υποέργου</a:t>
            </a:r>
            <a:r>
              <a:rPr lang="el-GR" sz="3200" dirty="0"/>
              <a:t> με Ίδια Μέσα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79605D0D-6C98-869D-3E40-9EE654095D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09964"/>
            <a:ext cx="10515600" cy="4966999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Clr>
                <a:srgbClr val="7FC34C"/>
              </a:buClr>
              <a:buNone/>
            </a:pPr>
            <a:r>
              <a:rPr lang="el-GR" sz="2400" b="1" u="sng" dirty="0"/>
              <a:t>Φύλλο 2. ΠΑΚΕΤΑ ΕΡΓΑΣΙΑΣ-ΧΡΟΝΟΔΙΑΓΡΑΜΜΑ</a:t>
            </a:r>
            <a:r>
              <a:rPr lang="el-GR" sz="2400" b="1" dirty="0"/>
              <a:t> : </a:t>
            </a:r>
            <a:r>
              <a:rPr lang="el-GR" sz="2400" dirty="0">
                <a:solidFill>
                  <a:srgbClr val="C00000"/>
                </a:solidFill>
              </a:rPr>
              <a:t>εκτός από ειδικές περιπτώσεις, να αποφεύγεται η </a:t>
            </a:r>
            <a:r>
              <a:rPr lang="el-GR" sz="2400" dirty="0" err="1">
                <a:solidFill>
                  <a:srgbClr val="C00000"/>
                </a:solidFill>
              </a:rPr>
              <a:t>τμηματοποίηση</a:t>
            </a:r>
            <a:r>
              <a:rPr lang="el-GR" sz="2400" dirty="0">
                <a:solidFill>
                  <a:srgbClr val="C00000"/>
                </a:solidFill>
              </a:rPr>
              <a:t> σε πολλά </a:t>
            </a:r>
            <a:r>
              <a:rPr lang="el-GR" sz="2400" dirty="0" err="1">
                <a:solidFill>
                  <a:srgbClr val="C00000"/>
                </a:solidFill>
              </a:rPr>
              <a:t>Π.Ε.καθώς</a:t>
            </a:r>
            <a:r>
              <a:rPr lang="el-GR" sz="2400" dirty="0">
                <a:solidFill>
                  <a:srgbClr val="C00000"/>
                </a:solidFill>
              </a:rPr>
              <a:t> αυτό ενδέχεται να επιφέρει δυσκολίες κατά την υποβολή των ΔΔΔ</a:t>
            </a:r>
          </a:p>
          <a:p>
            <a:pPr marL="0" indent="0">
              <a:lnSpc>
                <a:spcPct val="120000"/>
              </a:lnSpc>
              <a:buClr>
                <a:srgbClr val="7FC34C"/>
              </a:buClr>
              <a:buNone/>
            </a:pPr>
            <a:endParaRPr lang="el-GR" sz="2400" dirty="0"/>
          </a:p>
          <a:p>
            <a:pPr marL="0" indent="0">
              <a:lnSpc>
                <a:spcPct val="120000"/>
              </a:lnSpc>
              <a:buClr>
                <a:srgbClr val="7FC34C"/>
              </a:buClr>
              <a:buNone/>
            </a:pPr>
            <a:endParaRPr lang="el-GR" sz="2400" dirty="0"/>
          </a:p>
          <a:p>
            <a:pPr>
              <a:lnSpc>
                <a:spcPct val="120000"/>
              </a:lnSpc>
              <a:buClr>
                <a:srgbClr val="7FC34C"/>
              </a:buClr>
              <a:buFont typeface="Wingdings" panose="05000000000000000000" pitchFamily="2" charset="2"/>
              <a:buChar char="Ø"/>
            </a:pPr>
            <a:endParaRPr lang="el-GR" sz="2400" u="sng" dirty="0"/>
          </a:p>
          <a:p>
            <a:pPr algn="just">
              <a:lnSpc>
                <a:spcPct val="120000"/>
              </a:lnSpc>
              <a:buClr>
                <a:srgbClr val="7FC34C"/>
              </a:buClr>
              <a:buFont typeface="Wingdings" panose="05000000000000000000" pitchFamily="2" charset="2"/>
              <a:buChar char="Ø"/>
            </a:pPr>
            <a:endParaRPr lang="el-GR" sz="2400" dirty="0"/>
          </a:p>
          <a:p>
            <a:pPr marL="0" indent="0" algn="l">
              <a:lnSpc>
                <a:spcPct val="120000"/>
              </a:lnSpc>
              <a:buNone/>
            </a:pPr>
            <a:endParaRPr lang="el-GR" sz="2400" dirty="0"/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AAD1742F-3039-B217-FEFF-042B03090E1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07" t="31334" b="6763"/>
          <a:stretch>
            <a:fillRect/>
          </a:stretch>
        </p:blipFill>
        <p:spPr bwMode="auto">
          <a:xfrm>
            <a:off x="954809" y="2623127"/>
            <a:ext cx="10282382" cy="347922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7774591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7F54EC-341A-BAAD-81EC-2981236D99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B4D5949-C570-F409-2F8D-8A002B04D8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89483"/>
          </a:xfrm>
        </p:spPr>
        <p:txBody>
          <a:bodyPr anchor="ctr">
            <a:normAutofit fontScale="90000"/>
          </a:bodyPr>
          <a:lstStyle/>
          <a:p>
            <a:r>
              <a:rPr lang="el-GR" sz="3200" dirty="0"/>
              <a:t>Τεχνικό Παράρτημα Υλοποίησης </a:t>
            </a:r>
            <a:r>
              <a:rPr lang="el-GR" sz="3200" dirty="0" err="1"/>
              <a:t>Υποέργου</a:t>
            </a:r>
            <a:r>
              <a:rPr lang="el-GR" sz="3200" dirty="0"/>
              <a:t> με Ίδια Μέσα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B6BCCAE-5293-22BB-CD6D-61FDE96332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046480"/>
            <a:ext cx="3774440" cy="5130483"/>
          </a:xfrm>
        </p:spPr>
        <p:txBody>
          <a:bodyPr>
            <a:normAutofit/>
          </a:bodyPr>
          <a:lstStyle/>
          <a:p>
            <a:pPr marL="0" indent="0">
              <a:buClr>
                <a:srgbClr val="7FC34C"/>
              </a:buClr>
              <a:buNone/>
            </a:pPr>
            <a:r>
              <a:rPr lang="el-GR" sz="2400" b="1" u="sng" dirty="0"/>
              <a:t>Φύλλο 3. ΠΕΡΙΓΡΑΦΗ ΠΑΚΕΤΩΝ ΕΡΓΑΣΙΑΣ</a:t>
            </a:r>
            <a:r>
              <a:rPr lang="el-GR" sz="2400" b="1" dirty="0"/>
              <a:t> </a:t>
            </a:r>
            <a:endParaRPr lang="el-GR" sz="2400" dirty="0"/>
          </a:p>
          <a:p>
            <a:pPr marL="0" indent="0">
              <a:buClr>
                <a:srgbClr val="7FC34C"/>
              </a:buClr>
              <a:buNone/>
            </a:pPr>
            <a:endParaRPr lang="el-GR" dirty="0"/>
          </a:p>
          <a:p>
            <a:pPr>
              <a:buClr>
                <a:srgbClr val="7FC34C"/>
              </a:buClr>
              <a:buFont typeface="Wingdings" panose="05000000000000000000" pitchFamily="2" charset="2"/>
              <a:buChar char="Ø"/>
            </a:pPr>
            <a:endParaRPr lang="el-GR" u="sng" dirty="0"/>
          </a:p>
          <a:p>
            <a:pPr>
              <a:buClr>
                <a:srgbClr val="7FC34C"/>
              </a:buClr>
              <a:buFont typeface="Wingdings" panose="05000000000000000000" pitchFamily="2" charset="2"/>
              <a:buChar char="Ø"/>
            </a:pPr>
            <a:endParaRPr lang="el-GR" dirty="0"/>
          </a:p>
          <a:p>
            <a:pPr marL="0" indent="0">
              <a:buNone/>
            </a:pPr>
            <a:endParaRPr lang="el-GR" dirty="0"/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BDFBC4E3-D62C-82D0-AF6B-255B5C5E6F3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45" t="28429" r="52585" b="6610"/>
          <a:stretch>
            <a:fillRect/>
          </a:stretch>
        </p:blipFill>
        <p:spPr bwMode="auto">
          <a:xfrm>
            <a:off x="4362103" y="1046479"/>
            <a:ext cx="6740006" cy="532235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155247170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Προσαρμοσμένη σχεδίαση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Προσαρμοσμένη σχεδίαση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67189</TotalTime>
  <Words>847</Words>
  <Application>Microsoft Office PowerPoint</Application>
  <PresentationFormat>Ευρεία οθόνη</PresentationFormat>
  <Paragraphs>146</Paragraphs>
  <Slides>33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3</vt:i4>
      </vt:variant>
      <vt:variant>
        <vt:lpstr>Τίτλοι διαφανειών</vt:lpstr>
      </vt:variant>
      <vt:variant>
        <vt:i4>33</vt:i4>
      </vt:variant>
    </vt:vector>
  </HeadingPairs>
  <TitlesOfParts>
    <vt:vector size="40" baseType="lpstr">
      <vt:lpstr>Arial</vt:lpstr>
      <vt:lpstr>Calibri</vt:lpstr>
      <vt:lpstr>Trebuchet MS</vt:lpstr>
      <vt:lpstr>Wingdings</vt:lpstr>
      <vt:lpstr>Θέμα του Office</vt:lpstr>
      <vt:lpstr>Προσαρμοσμένη σχεδίαση</vt:lpstr>
      <vt:lpstr>1_Προσαρμοσμένη σχεδίαση</vt:lpstr>
      <vt:lpstr>Ειδικά Θέματα Υλοποίησης Δράσεων ΕΚΤ+ Παρουσίαση Τεχνικού Παραρτήματος Υλοποίησης με ίδια μέσα Δελτία Επίτευξης Δεικτών</vt:lpstr>
      <vt:lpstr>Τεχνικό Παράρτημα Υλοποίησης Υποέργου με Ίδια Μέσα</vt:lpstr>
      <vt:lpstr>Παρουσίαση του PowerPoint</vt:lpstr>
      <vt:lpstr>Παρουσίαση του PowerPoint</vt:lpstr>
      <vt:lpstr>Παρουσίαση του PowerPoint</vt:lpstr>
      <vt:lpstr>Τεχνικό Παράρτημα Υλοποίησης Υποέργου με Ίδια Μέσα</vt:lpstr>
      <vt:lpstr>Τεχνικό Παράρτημα Υλοποίησης Υποέργου με Ίδια Μέσα</vt:lpstr>
      <vt:lpstr>Τεχνικό Παράρτημα Υλοποίησης Υποέργου με Ίδια Μέσα</vt:lpstr>
      <vt:lpstr>Τεχνικό Παράρτημα Υλοποίησης Υποέργου με Ίδια Μέσα</vt:lpstr>
      <vt:lpstr>Τεχνικό Παράρτημα Υλοποίησης Υποέργου με Ίδια Μέσα</vt:lpstr>
      <vt:lpstr>Τεχνικό Παράρτημα Υλοποίησης Υποέργου με Ίδια Μέσα</vt:lpstr>
      <vt:lpstr>Τεχνικό Παράρτημα Υλοποίησης Υποέργου με Ίδια Μέσα</vt:lpstr>
      <vt:lpstr>Τεχνικό Παράρτημα Υλοποίησης Υποέργου με Ίδια Μέσα</vt:lpstr>
      <vt:lpstr>Τεχνικό Παράρτημα Υλοποίησης Υποέργου με Ίδια Μέσα</vt:lpstr>
      <vt:lpstr>Τεχνικό Παράρτημα Υλοποίησης Υποέργου με Ίδια Μέσα</vt:lpstr>
      <vt:lpstr>Τεχνικό Παράρτημα Υλοποίησης Υποέργου με Ίδια Μέσα</vt:lpstr>
      <vt:lpstr>Τεχνικό Παράρτημα Υλοποίησης Υποέργου με Ίδια Μέσα</vt:lpstr>
      <vt:lpstr>Τεχνικό Παράρτημα Υλοποίησης Υποέργου με Ίδια Μέσα</vt:lpstr>
      <vt:lpstr>Τεχνικό Παράρτημα Υλοποίησης Υποέργου με Ίδια Μέσα</vt:lpstr>
      <vt:lpstr>Τεχνικό Παράρτημα Υλοποίησης Υποέργου με Ίδια Μέσα</vt:lpstr>
      <vt:lpstr>Τεχνικό Παράρτημα Υλοποίησης Υποέργου με Ίδια Μέσα</vt:lpstr>
      <vt:lpstr>Τεχνικό Παράρτημα Υλοποίησης Υποέργου με Ίδια Μέσα</vt:lpstr>
      <vt:lpstr>Τεχνικό Παράρτημα Υλοποίησης Υποέργου με Ίδια Μέσα</vt:lpstr>
      <vt:lpstr>Τεχνικό Παράρτημα Υλοποίησης Υποέργου με Ίδια Μέσα</vt:lpstr>
      <vt:lpstr>Τεχνικό Παράρτημα Υλοποίησης Υποέργου με Ίδια Μέσα</vt:lpstr>
      <vt:lpstr>Τεχνικό Παράρτημα Υλοποίησης Υποέργου με Ίδια Μέσα</vt:lpstr>
      <vt:lpstr>Τεχνικό Παράρτημα Υλοποίησης Υποέργου με Ίδια Μέσα</vt:lpstr>
      <vt:lpstr>Τεχνικό Παράρτημα Υλοποίησης Υποέργου με Ίδια Μέσα</vt:lpstr>
      <vt:lpstr>Τεχνικό Παράρτημα Υλοποίησης Υποέργου με Ίδια Μέσα</vt:lpstr>
      <vt:lpstr>Δελτία Επίτευξης Δεικτών</vt:lpstr>
      <vt:lpstr>Δελτία Επίτευξης Δεικτών</vt:lpstr>
      <vt:lpstr>Άλλα Θέματα ΕΚΤ+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Vasilis Vasilopoulos</dc:creator>
  <cp:lastModifiedBy>ΖΟΥΜΠΟΥΛΙΔΟΥ ΕΛΛΗ</cp:lastModifiedBy>
  <cp:revision>96</cp:revision>
  <cp:lastPrinted>2025-05-20T05:33:59Z</cp:lastPrinted>
  <dcterms:created xsi:type="dcterms:W3CDTF">2022-06-03T15:25:51Z</dcterms:created>
  <dcterms:modified xsi:type="dcterms:W3CDTF">2026-03-20T08:15:40Z</dcterms:modified>
</cp:coreProperties>
</file>