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438" r:id="rId5"/>
    <p:sldId id="2147472992" r:id="rId6"/>
    <p:sldId id="2147473026" r:id="rId7"/>
    <p:sldId id="2147473025" r:id="rId8"/>
    <p:sldId id="44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5B9FD1C-F3F7-D403-0C1B-8D60AFF4D885}" name="FLOOD Michael, CFE/RDG" initials="FC" userId="S::michael.flood@oecd.org::77d5dd94-dc7c-4e45-b140-6ee20055dd97" providerId="AD"/>
  <p188:author id="{9615C725-7E2A-5767-F95C-494BCA0A9D8C}" name="MATTA Aline, CFE/CITY" initials="MC" userId="S::aline.matta@oecd.org::2fed904c-4f33-4641-abd6-461f848eeb9c" providerId="AD"/>
  <p188:author id="{907EBD4C-D88D-F532-450E-EE2A7CE4CC3E}" name="CAMACHO Maya, CFE/RDG" initials="CC" userId="S::maya.camacho@oecd.org::acaab621-cb4a-47a8-9b80-e73129434068" providerId="AD"/>
  <p188:author id="{B24D065E-1882-718F-8EF1-B4387FED09C5}" name="THARAUX Margaux, CFE/RDG" initials="TMC" userId="S::Margaux.THARAUX@oecd.org::08d10197-ca12-47b1-baa2-1ae3639506f4" providerId="AD"/>
  <p188:author id="{E6A7B35E-90C5-4853-5315-4DF278E28C63}" name="FLOOD Michael, CFE/RDG" initials="FMC" userId="S::Michael.FLOOD@oecd.org::77d5dd94-dc7c-4e45-b140-6ee20055dd97" providerId="AD"/>
  <p188:author id="{188A9198-3C0D-4669-A095-EE0E483B84A7}" name="RYU Iris, CFE/RDG" initials="RIC" userId="S::Iris.RYU@oecd.org::066796b3-8ab2-4cd6-9ada-dcb6e71e4177" providerId="AD"/>
  <p188:author id="{32CD01AB-3121-8BD6-0BF4-5DC49FF88C5C}" name="CAMACHO Maya, CFE/RDG" initials="CMC" userId="S::Maya.CAMACHO@oecd.org::acaab621-cb4a-47a8-9b80-e73129434068" providerId="AD"/>
  <p188:author id="{E99952DB-27FF-7E9D-AB1D-6BD09BEA9C79}" name="RYU Iris, CFE/RDG" initials="RC" userId="S::iris.ryu@oecd.org::066796b3-8ab2-4cd6-9ada-dcb6e71e41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BF0D"/>
    <a:srgbClr val="DDE6F1"/>
    <a:srgbClr val="3C67E3"/>
    <a:srgbClr val="EBB19F"/>
    <a:srgbClr val="E18B6F"/>
    <a:srgbClr val="E84C22"/>
    <a:srgbClr val="FFFFEC"/>
    <a:srgbClr val="3F5F90"/>
    <a:srgbClr val="7285A7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24818" autoAdjust="0"/>
  </p:normalViewPr>
  <p:slideViewPr>
    <p:cSldViewPr snapToGrid="0">
      <p:cViewPr varScale="1">
        <p:scale>
          <a:sx n="18" d="100"/>
          <a:sy n="18" d="100"/>
        </p:scale>
        <p:origin x="2512" y="32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8E192-75E1-4210-93B2-AA0C90429677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E51EB5-75E1-474E-9C9B-5031D5C6B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962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E51EB5-75E1-474E-9C9B-5031D5C6BF9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716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E51EB5-75E1-474E-9C9B-5031D5C6BF9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36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E51EB5-75E1-474E-9C9B-5031D5C6BF9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331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E51EB5-75E1-474E-9C9B-5031D5C6BF9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529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E51EB5-75E1-474E-9C9B-5031D5C6BF9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252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AE1A9-8E7E-D04D-9670-8269DAC153D9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1"/>
          </p:nvPr>
        </p:nvSpPr>
        <p:spPr>
          <a:xfrm>
            <a:off x="336551" y="1658607"/>
            <a:ext cx="11518900" cy="44047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4" hasCustomPrompt="1"/>
          </p:nvPr>
        </p:nvSpPr>
        <p:spPr>
          <a:xfrm>
            <a:off x="7157492" y="6411763"/>
            <a:ext cx="3149600" cy="3634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kern="1200" baseline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de-DE">
                <a:solidFill>
                  <a:schemeClr val="tx1"/>
                </a:solidFill>
                <a:latin typeface="+mj-lt"/>
              </a:rPr>
              <a:t># </a:t>
            </a:r>
            <a:r>
              <a:rPr lang="en-US"/>
              <a:t>Edit Hashtag here</a:t>
            </a:r>
          </a:p>
        </p:txBody>
      </p:sp>
    </p:spTree>
    <p:extLst>
      <p:ext uri="{BB962C8B-B14F-4D97-AF65-F5344CB8AC3E}">
        <p14:creationId xmlns:p14="http://schemas.microsoft.com/office/powerpoint/2010/main" val="2244463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Diapositive de titre"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64000">
              <a:srgbClr val="7D274A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angle_16-9_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0"/>
            <a:ext cx="2632567" cy="4241357"/>
          </a:xfrm>
          <a:prstGeom prst="rect">
            <a:avLst/>
          </a:prstGeom>
        </p:spPr>
      </p:pic>
      <p:pic>
        <p:nvPicPr>
          <p:cNvPr id="16" name="Image 15" descr="angle_16-9_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690" y="2616643"/>
            <a:ext cx="2632567" cy="4241357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8400" y="440534"/>
            <a:ext cx="691200" cy="1437697"/>
          </a:xfrm>
          <a:prstGeom prst="rect">
            <a:avLst/>
          </a:prstGeom>
        </p:spPr>
      </p:pic>
      <p:pic>
        <p:nvPicPr>
          <p:cNvPr id="18" name="Image 17" descr="OECD_TEXT_20cm_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5600" y="6048000"/>
            <a:ext cx="1789176" cy="59436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872000" y="2140205"/>
            <a:ext cx="8400000" cy="1627796"/>
          </a:xfrm>
        </p:spPr>
        <p:txBody>
          <a:bodyPr anchor="b" anchorCtr="0">
            <a:spAutoFit/>
          </a:bodyPr>
          <a:lstStyle>
            <a:lvl1pPr>
              <a:lnSpc>
                <a:spcPts val="5867"/>
              </a:lnSpc>
              <a:defRPr sz="5733" b="0" cap="all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</a:t>
            </a:r>
            <a:r>
              <a:rPr lang="fr-FR" err="1"/>
              <a:t>Presentation</a:t>
            </a:r>
            <a:r>
              <a:rPr lang="fr-FR"/>
              <a:t> </a:t>
            </a:r>
            <a:r>
              <a:rPr lang="fr-FR" err="1"/>
              <a:t>title</a:t>
            </a:r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72000" y="3840001"/>
            <a:ext cx="8400000" cy="412934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ts val="2533"/>
              </a:lnSpc>
              <a:spcBef>
                <a:spcPts val="0"/>
              </a:spcBef>
              <a:buNone/>
              <a:defRPr sz="2267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</a:t>
            </a:r>
            <a:r>
              <a:rPr lang="fr-FR" err="1"/>
              <a:t>Subtitle</a:t>
            </a:r>
            <a:endParaRPr lang="en-US"/>
          </a:p>
        </p:txBody>
      </p:sp>
      <p:sp>
        <p:nvSpPr>
          <p:cNvPr id="20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872000" y="5117093"/>
            <a:ext cx="6000000" cy="244800"/>
          </a:xfrm>
          <a:prstGeom prst="rect">
            <a:avLst/>
          </a:prstGeom>
        </p:spPr>
        <p:txBody>
          <a:bodyPr wrap="none" rIns="0" anchor="ctr" anchorCtr="0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fr-FR" sz="1600" kern="1200" baseline="0" smtClean="0">
                <a:solidFill>
                  <a:schemeClr val="tx1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6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Centre for </a:t>
            </a:r>
            <a:r>
              <a:rPr lang="fr-FR" sz="1600" kern="1200" baseline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Entrepreneurship</a:t>
            </a:r>
            <a:r>
              <a:rPr lang="fr-FR" sz="16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, </a:t>
            </a:r>
            <a:r>
              <a:rPr lang="fr-FR" sz="1600" kern="1200" baseline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SMEs</a:t>
            </a:r>
            <a:r>
              <a:rPr lang="fr-FR" sz="16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, </a:t>
            </a:r>
            <a:r>
              <a:rPr lang="fr-FR" sz="1600" kern="1200" baseline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Regions</a:t>
            </a:r>
            <a:r>
              <a:rPr lang="fr-FR" sz="16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and Cities (CFE)</a:t>
            </a:r>
            <a:r>
              <a:rPr lang="fr-FR"/>
              <a:t> </a:t>
            </a:r>
          </a:p>
        </p:txBody>
      </p:sp>
      <p:sp>
        <p:nvSpPr>
          <p:cNvPr id="21" name="Espace réservé du texte 3"/>
          <p:cNvSpPr>
            <a:spLocks noGrp="1"/>
          </p:cNvSpPr>
          <p:nvPr>
            <p:ph type="body" sz="half" idx="10" hasCustomPrompt="1"/>
          </p:nvPr>
        </p:nvSpPr>
        <p:spPr>
          <a:xfrm>
            <a:off x="1872000" y="4823612"/>
            <a:ext cx="6000000" cy="244800"/>
          </a:xfrm>
          <a:prstGeom prst="rect">
            <a:avLst/>
          </a:prstGeom>
        </p:spPr>
        <p:txBody>
          <a:bodyPr wrap="none" rIns="0" anchor="ctr" anchorCtr="0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fr-FR" sz="1600" kern="1200" baseline="0" smtClean="0">
                <a:solidFill>
                  <a:schemeClr val="tx1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6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Click to </a:t>
            </a:r>
            <a:r>
              <a:rPr lang="fr-FR" sz="1600" kern="1200" baseline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edit</a:t>
            </a:r>
            <a:r>
              <a:rPr lang="fr-FR" sz="16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the date </a:t>
            </a:r>
            <a:r>
              <a:rPr lang="fr-FR" sz="1600" kern="1200" baseline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here</a:t>
            </a:r>
            <a:endParaRPr lang="fr-FR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4" hasCustomPrompt="1"/>
          </p:nvPr>
        </p:nvSpPr>
        <p:spPr>
          <a:xfrm>
            <a:off x="1872001" y="5414851"/>
            <a:ext cx="3057444" cy="321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 kern="12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de-DE">
                <a:solidFill>
                  <a:schemeClr val="tx1"/>
                </a:solidFill>
                <a:latin typeface="+mj-lt"/>
              </a:rPr>
              <a:t>Edit # </a:t>
            </a:r>
            <a:r>
              <a:rPr lang="en-US"/>
              <a:t>Hashtag here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881008" y="6282037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aseline="0">
                <a:latin typeface="+mj-lt"/>
              </a:rPr>
              <a:t>     </a:t>
            </a:r>
            <a:r>
              <a:rPr lang="en-US" sz="1200">
                <a:latin typeface="+mj-lt"/>
              </a:rPr>
              <a:t>@</a:t>
            </a:r>
            <a:r>
              <a:rPr lang="en-US" sz="1200" err="1">
                <a:latin typeface="+mj-lt"/>
              </a:rPr>
              <a:t>OECD_local</a:t>
            </a:r>
            <a:r>
              <a:rPr lang="en-US" sz="1200">
                <a:latin typeface="+mj-lt"/>
              </a:rPr>
              <a:t>    </a:t>
            </a:r>
            <a:r>
              <a:rPr lang="en-GB" sz="1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       </a:t>
            </a:r>
            <a:r>
              <a:rPr lang="en-GB" sz="1200">
                <a:latin typeface="+mj-lt"/>
              </a:rPr>
              <a:t>www.linkedin.com/company/oecd-local</a:t>
            </a:r>
            <a:r>
              <a:rPr lang="en-GB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</a:t>
            </a:r>
            <a:r>
              <a:rPr lang="en-US" sz="1200" baseline="0">
                <a:latin typeface="+mj-lt"/>
                <a:cs typeface="Arial" panose="020B0604020202020204" pitchFamily="34" charset="0"/>
              </a:rPr>
              <a:t> </a:t>
            </a:r>
            <a:r>
              <a:rPr lang="en-US" sz="1200">
                <a:latin typeface="+mj-lt"/>
                <a:cs typeface="Arial" panose="020B0604020202020204" pitchFamily="34" charset="0"/>
              </a:rPr>
              <a:t>www.oecd.org/</a:t>
            </a:r>
            <a:r>
              <a:rPr lang="en-GB" sz="1200" err="1">
                <a:latin typeface="+mj-lt"/>
                <a:cs typeface="Arial" panose="020B0604020202020204" pitchFamily="34" charset="0"/>
              </a:rPr>
              <a:t>cfe</a:t>
            </a:r>
            <a:r>
              <a:rPr lang="en-GB" sz="1200">
                <a:latin typeface="+mj-lt"/>
                <a:cs typeface="Arial" panose="020B0604020202020204" pitchFamily="34" charset="0"/>
              </a:rPr>
              <a:t> </a:t>
            </a:r>
            <a:endParaRPr lang="en-US" sz="120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97" y="6381439"/>
            <a:ext cx="156497" cy="1272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907" y="6243944"/>
            <a:ext cx="351440" cy="351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446" y="6354480"/>
            <a:ext cx="143617" cy="14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588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/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67C06CA-6BE8-0343-A32B-8F917CC955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6894" y="0"/>
            <a:ext cx="12218895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4370294 w 12192000"/>
              <a:gd name="connsiteY3" fmla="*/ 3388659 h 6858000"/>
              <a:gd name="connsiteX4" fmla="*/ 0 w 12192000"/>
              <a:gd name="connsiteY4" fmla="*/ 0 h 6858000"/>
              <a:gd name="connsiteX0" fmla="*/ 13447 w 12205447"/>
              <a:gd name="connsiteY0" fmla="*/ 0 h 6858000"/>
              <a:gd name="connsiteX1" fmla="*/ 12205447 w 12205447"/>
              <a:gd name="connsiteY1" fmla="*/ 0 h 6858000"/>
              <a:gd name="connsiteX2" fmla="*/ 12205447 w 12205447"/>
              <a:gd name="connsiteY2" fmla="*/ 6858000 h 6858000"/>
              <a:gd name="connsiteX3" fmla="*/ 0 w 12205447"/>
              <a:gd name="connsiteY3" fmla="*/ 2528047 h 6858000"/>
              <a:gd name="connsiteX4" fmla="*/ 13447 w 12205447"/>
              <a:gd name="connsiteY4" fmla="*/ 0 h 6858000"/>
              <a:gd name="connsiteX0" fmla="*/ 40341 w 12232341"/>
              <a:gd name="connsiteY0" fmla="*/ 0 h 6858000"/>
              <a:gd name="connsiteX1" fmla="*/ 12232341 w 12232341"/>
              <a:gd name="connsiteY1" fmla="*/ 0 h 6858000"/>
              <a:gd name="connsiteX2" fmla="*/ 12232341 w 12232341"/>
              <a:gd name="connsiteY2" fmla="*/ 6858000 h 6858000"/>
              <a:gd name="connsiteX3" fmla="*/ 0 w 12232341"/>
              <a:gd name="connsiteY3" fmla="*/ 1559859 h 6858000"/>
              <a:gd name="connsiteX4" fmla="*/ 40341 w 12232341"/>
              <a:gd name="connsiteY4" fmla="*/ 0 h 6858000"/>
              <a:gd name="connsiteX0" fmla="*/ 26894 w 12218894"/>
              <a:gd name="connsiteY0" fmla="*/ 0 h 6858000"/>
              <a:gd name="connsiteX1" fmla="*/ 12218894 w 12218894"/>
              <a:gd name="connsiteY1" fmla="*/ 0 h 6858000"/>
              <a:gd name="connsiteX2" fmla="*/ 12218894 w 12218894"/>
              <a:gd name="connsiteY2" fmla="*/ 6858000 h 6858000"/>
              <a:gd name="connsiteX3" fmla="*/ 0 w 12218894"/>
              <a:gd name="connsiteY3" fmla="*/ 1613647 h 6858000"/>
              <a:gd name="connsiteX4" fmla="*/ 26894 w 1221889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8894" h="6858000">
                <a:moveTo>
                  <a:pt x="26894" y="0"/>
                </a:moveTo>
                <a:lnTo>
                  <a:pt x="12218894" y="0"/>
                </a:lnTo>
                <a:lnTo>
                  <a:pt x="12218894" y="6858000"/>
                </a:lnTo>
                <a:lnTo>
                  <a:pt x="0" y="1613647"/>
                </a:lnTo>
                <a:cubicBezTo>
                  <a:pt x="4482" y="770965"/>
                  <a:pt x="22412" y="842682"/>
                  <a:pt x="2689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</p:spPr>
        <p:txBody>
          <a:bodyPr vert="vert270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ea typeface="Anonymous Pro" panose="02060609030202000504" pitchFamily="49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PHOTO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26701B7F-0003-5242-9D36-DDA3A9A8276C}"/>
              </a:ext>
            </a:extLst>
          </p:cNvPr>
          <p:cNvSpPr/>
          <p:nvPr/>
        </p:nvSpPr>
        <p:spPr>
          <a:xfrm>
            <a:off x="0" y="1546414"/>
            <a:ext cx="12192000" cy="5311588"/>
          </a:xfrm>
          <a:prstGeom prst="rtTriangl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7000">
                <a:srgbClr val="7D274A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7E3925-0FA3-0B46-BDA5-6344940D3F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5687" y="4223215"/>
            <a:ext cx="6862279" cy="22448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4800" b="1" spc="0">
                <a:solidFill>
                  <a:schemeClr val="tx1"/>
                </a:solidFill>
                <a:latin typeface="+mj-lt"/>
                <a:ea typeface="Anonymous Pro" panose="02060609030202000504" pitchFamily="49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me</a:t>
            </a:r>
          </a:p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voluptad</a:t>
            </a:r>
            <a:r>
              <a:rPr lang="en-US"/>
              <a:t> at</a:t>
            </a:r>
          </a:p>
          <a:p>
            <a:pPr lvl="0"/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dolormentad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501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77000">
                <a:srgbClr val="7D274A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97" y="5848351"/>
            <a:ext cx="1742083" cy="42788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550417" y="2133000"/>
            <a:ext cx="11270959" cy="1296000"/>
          </a:xfrm>
        </p:spPr>
        <p:txBody>
          <a:bodyPr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5333" b="1" dirty="0">
                <a:solidFill>
                  <a:schemeClr val="tx1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67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Say </a:t>
            </a:r>
            <a:r>
              <a:rPr kumimoji="0" lang="fr-FR" sz="5467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Thank</a:t>
            </a:r>
            <a:r>
              <a:rPr kumimoji="0" lang="fr-FR" sz="5467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5467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you</a:t>
            </a:r>
            <a:r>
              <a:rPr kumimoji="0" lang="fr-FR" sz="5467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! Or </a:t>
            </a:r>
            <a:r>
              <a:rPr kumimoji="0" lang="fr-FR" sz="5467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edit</a:t>
            </a:r>
            <a:r>
              <a:rPr kumimoji="0" lang="fr-FR" sz="5467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the </a:t>
            </a:r>
            <a:r>
              <a:rPr kumimoji="0" lang="fr-FR" sz="5467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text</a:t>
            </a:r>
            <a:endParaRPr kumimoji="0" lang="fr-FR" sz="5467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4392" y="3697961"/>
            <a:ext cx="686139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GB" sz="37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</a:t>
            </a:r>
            <a:endParaRPr lang="en-US" sz="3733">
              <a:latin typeface="+mj-lt"/>
            </a:endParaRP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1220532" y="3762522"/>
            <a:ext cx="10600843" cy="728133"/>
          </a:xfrm>
          <a:prstGeom prst="rect">
            <a:avLst/>
          </a:prstGeom>
        </p:spPr>
        <p:txBody>
          <a:bodyPr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400" u="none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sng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xxxxxx@oecd.org</a:t>
            </a:r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50416" y="4642383"/>
            <a:ext cx="6096000" cy="9543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867">
                <a:latin typeface="+mj-lt"/>
              </a:rPr>
              <a:t>Twitter:</a:t>
            </a:r>
            <a:r>
              <a:rPr lang="en-US" sz="1867" baseline="0">
                <a:latin typeface="+mj-lt"/>
              </a:rPr>
              <a:t> </a:t>
            </a:r>
            <a:r>
              <a:rPr lang="en-US" sz="1867">
                <a:latin typeface="+mj-lt"/>
              </a:rPr>
              <a:t>@</a:t>
            </a:r>
            <a:r>
              <a:rPr lang="en-US" sz="1867" err="1">
                <a:latin typeface="+mj-lt"/>
              </a:rPr>
              <a:t>OECD_local</a:t>
            </a:r>
            <a:endParaRPr lang="en-US" sz="1867">
              <a:latin typeface="+mj-lt"/>
            </a:endParaRPr>
          </a:p>
          <a:p>
            <a:r>
              <a:rPr lang="en-US" sz="1867">
                <a:latin typeface="+mj-lt"/>
                <a:cs typeface="Arial" panose="020B0604020202020204" pitchFamily="34" charset="0"/>
              </a:rPr>
              <a:t>LinkedIn: </a:t>
            </a:r>
            <a:r>
              <a:rPr lang="en-GB" sz="1867">
                <a:latin typeface="+mj-lt"/>
              </a:rPr>
              <a:t>www.linkedin.com/company/oecd-local</a:t>
            </a:r>
            <a:endParaRPr lang="en-US" sz="1867">
              <a:latin typeface="+mj-lt"/>
              <a:cs typeface="Arial" panose="020B0604020202020204" pitchFamily="34" charset="0"/>
            </a:endParaRPr>
          </a:p>
          <a:p>
            <a:r>
              <a:rPr lang="en-US" sz="1867">
                <a:latin typeface="+mj-lt"/>
                <a:cs typeface="Arial" panose="020B0604020202020204" pitchFamily="34" charset="0"/>
              </a:rPr>
              <a:t>Website: www.oecd.org/</a:t>
            </a:r>
            <a:r>
              <a:rPr lang="en-GB" sz="1867" err="1">
                <a:latin typeface="+mj-lt"/>
                <a:cs typeface="Arial" panose="020B0604020202020204" pitchFamily="34" charset="0"/>
              </a:rPr>
              <a:t>cfe</a:t>
            </a:r>
            <a:r>
              <a:rPr lang="en-GB" sz="1867">
                <a:latin typeface="+mj-lt"/>
                <a:cs typeface="Arial" panose="020B0604020202020204" pitchFamily="34" charset="0"/>
              </a:rPr>
              <a:t> </a:t>
            </a:r>
            <a:endParaRPr lang="en-US" sz="1867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9401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326A9E-086D-813F-A38B-76D8A3AFB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D70F0-9D3F-4684-A02C-70F15B6BD316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8F7032-A4AB-B5C2-3BB1-E89E0853C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F2ECB7-10BC-6D95-283F-AF94895B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DB51F-8196-4E08-9EB2-57C8CBBC09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016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340801"/>
            <a:ext cx="12192000" cy="51719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0000">
                <a:srgbClr val="7D274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9" name="Rectangle 8"/>
          <p:cNvSpPr/>
          <p:nvPr/>
        </p:nvSpPr>
        <p:spPr>
          <a:xfrm>
            <a:off x="1" y="0"/>
            <a:ext cx="5507064" cy="6340800"/>
          </a:xfrm>
          <a:prstGeom prst="rect">
            <a:avLst/>
          </a:prstGeom>
          <a:gradFill>
            <a:gsLst>
              <a:gs pos="100000">
                <a:srgbClr val="FFFFE7">
                  <a:alpha val="50000"/>
                </a:srgbClr>
              </a:gs>
              <a:gs pos="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816" y="187200"/>
            <a:ext cx="10949184" cy="1296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</a:t>
            </a:r>
            <a:r>
              <a:rPr lang="fr-FR" err="1"/>
              <a:t>Slide</a:t>
            </a:r>
            <a:r>
              <a:rPr lang="fr-FR"/>
              <a:t> </a:t>
            </a:r>
            <a:r>
              <a:rPr lang="fr-FR" err="1"/>
              <a:t>title</a:t>
            </a:r>
            <a:br>
              <a:rPr lang="fr-FR"/>
            </a:br>
            <a:r>
              <a:rPr lang="fr-FR" err="1"/>
              <a:t>Title</a:t>
            </a:r>
            <a:r>
              <a:rPr lang="fr-FR"/>
              <a:t> </a:t>
            </a:r>
            <a:r>
              <a:rPr lang="fr-FR" err="1"/>
              <a:t>can</a:t>
            </a:r>
            <a:r>
              <a:rPr lang="fr-FR"/>
              <a:t> </a:t>
            </a:r>
            <a:r>
              <a:rPr lang="fr-FR" err="1"/>
              <a:t>be</a:t>
            </a:r>
            <a:r>
              <a:rPr lang="fr-FR"/>
              <a:t> </a:t>
            </a:r>
            <a:r>
              <a:rPr lang="fr-FR" err="1"/>
              <a:t>extended</a:t>
            </a:r>
            <a:r>
              <a:rPr lang="fr-FR"/>
              <a:t> to </a:t>
            </a:r>
            <a:r>
              <a:rPr lang="fr-FR" err="1"/>
              <a:t>two</a:t>
            </a:r>
            <a:r>
              <a:rPr lang="fr-FR"/>
              <a:t> </a:t>
            </a:r>
            <a:r>
              <a:rPr lang="fr-FR" err="1"/>
              <a:t>lines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8963" y="6480203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ctr" anchorCtr="0"/>
          <a:lstStyle>
            <a:lvl1pPr algn="ctr">
              <a:defRPr sz="1600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fld id="{11EAE1A9-8E7E-D04D-9670-8269DAC153D9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663F5E9-3E05-9140-AB3A-13FCE0330B8B}"/>
              </a:ext>
            </a:extLst>
          </p:cNvPr>
          <p:cNvSpPr txBox="1">
            <a:spLocks/>
          </p:cNvSpPr>
          <p:nvPr/>
        </p:nvSpPr>
        <p:spPr>
          <a:xfrm>
            <a:off x="336000" y="6472607"/>
            <a:ext cx="1056000" cy="244800"/>
          </a:xfrm>
          <a:prstGeom prst="rect">
            <a:avLst/>
          </a:prstGeom>
        </p:spPr>
        <p:txBody>
          <a:bodyPr vert="horz" wrap="none" lIns="121920" tIns="60960" rIns="0" bIns="60960" rtlCol="0" anchor="ctr" anchorCtr="0"/>
          <a:lstStyle>
            <a:defPPr>
              <a:defRPr lang="fr-FR"/>
            </a:defPPr>
            <a:lvl1pPr marL="0" algn="l" defTabSz="457200" rtl="0" eaLnBrk="1" latinLnBrk="0" hangingPunct="1">
              <a:defRPr sz="1200" kern="1200" baseline="0">
                <a:solidFill>
                  <a:srgbClr val="727272"/>
                </a:solidFill>
                <a:latin typeface="Arial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>
                <a:solidFill>
                  <a:schemeClr val="tx1"/>
                </a:solidFill>
                <a:latin typeface="+mj-lt"/>
              </a:rPr>
              <a:t>© OECD | </a:t>
            </a:r>
            <a:r>
              <a:rPr lang="de-DE" sz="1600" err="1">
                <a:solidFill>
                  <a:schemeClr val="tx1"/>
                </a:solidFill>
                <a:latin typeface="+mj-lt"/>
              </a:rPr>
              <a:t>Centre</a:t>
            </a:r>
            <a:r>
              <a:rPr lang="de-DE" sz="1600">
                <a:solidFill>
                  <a:schemeClr val="tx1"/>
                </a:solidFill>
                <a:latin typeface="+mj-lt"/>
              </a:rPr>
              <a:t> </a:t>
            </a:r>
            <a:r>
              <a:rPr lang="de-DE" sz="1600" err="1">
                <a:solidFill>
                  <a:schemeClr val="tx1"/>
                </a:solidFill>
                <a:latin typeface="+mj-lt"/>
              </a:rPr>
              <a:t>for</a:t>
            </a:r>
            <a:r>
              <a:rPr lang="de-DE" sz="1600">
                <a:solidFill>
                  <a:schemeClr val="tx1"/>
                </a:solidFill>
                <a:latin typeface="+mj-lt"/>
              </a:rPr>
              <a:t> Entrepreneurship, SMEs,</a:t>
            </a:r>
            <a:r>
              <a:rPr lang="de-DE" sz="1600" baseline="0">
                <a:solidFill>
                  <a:schemeClr val="tx1"/>
                </a:solidFill>
                <a:latin typeface="+mj-lt"/>
              </a:rPr>
              <a:t> </a:t>
            </a:r>
            <a:r>
              <a:rPr lang="de-DE" sz="1600" baseline="0" err="1">
                <a:solidFill>
                  <a:schemeClr val="tx1"/>
                </a:solidFill>
                <a:latin typeface="+mj-lt"/>
              </a:rPr>
              <a:t>Regions</a:t>
            </a:r>
            <a:r>
              <a:rPr lang="de-DE" sz="1600" baseline="0">
                <a:solidFill>
                  <a:schemeClr val="tx1"/>
                </a:solidFill>
                <a:latin typeface="+mj-lt"/>
              </a:rPr>
              <a:t> and Cities</a:t>
            </a:r>
            <a:r>
              <a:rPr lang="de-DE" sz="1333" kern="1200" baseline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 | </a:t>
            </a:r>
            <a:r>
              <a:rPr lang="fr-FR" sz="16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@</a:t>
            </a:r>
            <a:r>
              <a:rPr lang="fr-FR" sz="1600" kern="1200" baseline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OECD_Local</a:t>
            </a:r>
            <a:r>
              <a:rPr lang="de-DE" sz="1333" kern="1200" baseline="0">
                <a:solidFill>
                  <a:schemeClr val="tx1"/>
                </a:solidFill>
                <a:latin typeface="Arial"/>
                <a:ea typeface="+mn-ea"/>
                <a:cs typeface="+mn-cs"/>
              </a:rPr>
              <a:t> | </a:t>
            </a:r>
            <a:endParaRPr lang="fr-FR" sz="1600" kern="1200" baseline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10" name="Image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9109" y="199396"/>
            <a:ext cx="567708" cy="11808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11BFCD-E088-5B12-0CEA-A82DB23935DB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269675" y="6642100"/>
            <a:ext cx="168116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Official Use - À usage officiel</a:t>
            </a:r>
          </a:p>
        </p:txBody>
      </p:sp>
    </p:spTree>
    <p:extLst>
      <p:ext uri="{BB962C8B-B14F-4D97-AF65-F5344CB8AC3E}">
        <p14:creationId xmlns:p14="http://schemas.microsoft.com/office/powerpoint/2010/main" val="20034341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</p:sldLayoutIdLst>
  <p:hf hdr="0" dt="0"/>
  <p:txStyles>
    <p:titleStyle>
      <a:lvl1pPr algn="l" defTabSz="1219170" rtl="0" eaLnBrk="1" latinLnBrk="0" hangingPunct="1">
        <a:lnSpc>
          <a:spcPts val="4533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3733" kern="1200">
          <a:solidFill>
            <a:srgbClr val="595959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Clr>
          <a:srgbClr val="727272"/>
        </a:buClr>
        <a:buFont typeface="Arial" pitchFamily="34" charset="0"/>
        <a:buChar char="–"/>
        <a:defRPr sz="3200" kern="1200">
          <a:solidFill>
            <a:srgbClr val="595959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rgbClr val="595959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133" kern="1200">
          <a:solidFill>
            <a:srgbClr val="595959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fr/regional/globalisation.ht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B0BD2-C16F-7711-12B9-5FCB6BF1E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0092" y="1707397"/>
            <a:ext cx="9609308" cy="1938992"/>
          </a:xfrm>
        </p:spPr>
        <p:txBody>
          <a:bodyPr/>
          <a:lstStyle/>
          <a:p>
            <a:pPr>
              <a:lnSpc>
                <a:spcPct val="100000"/>
              </a:lnSpc>
            </a:pPr>
            <a:br>
              <a:rPr lang="en-GB" sz="4000" cap="none" dirty="0"/>
            </a:br>
            <a:r>
              <a:rPr lang="en-GB" sz="4000" cap="none" dirty="0"/>
              <a:t>RETHINKING REGIONAL ATTRACTIVENESS</a:t>
            </a:r>
            <a:br>
              <a:rPr lang="en-GB" sz="4000" cap="none" dirty="0"/>
            </a:br>
            <a:r>
              <a:rPr lang="en-GB" sz="4000" cap="none" dirty="0"/>
              <a:t>in EASTERN MACEDONIA – THRACE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607DA2-7879-B0F1-9C7B-23051D88B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8430" y="5519701"/>
            <a:ext cx="6000000" cy="792228"/>
          </a:xfrm>
        </p:spPr>
        <p:txBody>
          <a:bodyPr/>
          <a:lstStyle/>
          <a:p>
            <a:r>
              <a:rPr lang="en-US" dirty="0"/>
              <a:t>Centre for Entrepreneurship, Small Business, Regions and Cities (CFE)</a:t>
            </a:r>
          </a:p>
          <a:p>
            <a:r>
              <a:rPr lang="en-GB" dirty="0"/>
              <a:t>Organisation</a:t>
            </a:r>
            <a:r>
              <a:rPr lang="en-US" dirty="0"/>
              <a:t> for Economic</a:t>
            </a:r>
            <a:r>
              <a:rPr lang="en-GB" dirty="0"/>
              <a:t> Cooperation and Development (OECD)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DBEA1A-F260-A4EB-A641-1376F8EC0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8378" y="4975628"/>
            <a:ext cx="1061328" cy="9958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378060-69F1-DF25-4C68-D5AD729FD9C5}"/>
              </a:ext>
            </a:extLst>
          </p:cNvPr>
          <p:cNvSpPr txBox="1"/>
          <p:nvPr/>
        </p:nvSpPr>
        <p:spPr>
          <a:xfrm>
            <a:off x="592551" y="5181147"/>
            <a:ext cx="853109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Gwendaline Jossec</a:t>
            </a:r>
            <a:endParaRPr lang="en-GB" sz="1600" dirty="0">
              <a:ea typeface="Calibri"/>
              <a:cs typeface="Calibri"/>
            </a:endParaRPr>
          </a:p>
          <a:p>
            <a:r>
              <a:rPr lang="en-GB" sz="1600" dirty="0">
                <a:ea typeface="Calibri"/>
                <a:cs typeface="Calibri"/>
              </a:rPr>
              <a:t>Senior Economist &amp; Policy Analyst – Regional attractiveness case studies coordinator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9753C1C-9DE1-90EF-717F-C5129A23C285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466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011848B-BA20-3215-0546-B40D7CDDA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194" y="267953"/>
            <a:ext cx="10718004" cy="104957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3200">
                <a:solidFill>
                  <a:schemeClr val="accent6"/>
                </a:solidFill>
                <a:cs typeface="Arial"/>
              </a:rPr>
              <a:t>Eastern Macedonia-Thrace</a:t>
            </a:r>
            <a:r>
              <a:rPr lang="en-GB" sz="3200">
                <a:solidFill>
                  <a:srgbClr val="000000"/>
                </a:solidFill>
                <a:cs typeface="Arial"/>
              </a:rPr>
              <a:t>’s</a:t>
            </a:r>
            <a:r>
              <a:rPr lang="en-GB" sz="3200">
                <a:cs typeface="Arial"/>
              </a:rPr>
              <a:t> participation in context:</a:t>
            </a:r>
            <a:br>
              <a:rPr lang="en-GB" sz="3200">
                <a:cs typeface="Arial"/>
              </a:rPr>
            </a:br>
            <a:r>
              <a:rPr lang="en-GB" sz="2400">
                <a:cs typeface="Arial"/>
              </a:rPr>
              <a:t>A community of practice of 30+ regions in 15 countries (and counting) </a:t>
            </a:r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4DC32C7-B1ED-A60C-B691-42AA5CA0C4DA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215547048"/>
              </p:ext>
            </p:extLst>
          </p:nvPr>
        </p:nvGraphicFramePr>
        <p:xfrm>
          <a:off x="197564" y="2149992"/>
          <a:ext cx="3011863" cy="376751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838934">
                  <a:extLst>
                    <a:ext uri="{9D8B030D-6E8A-4147-A177-3AD203B41FA5}">
                      <a16:colId xmlns:a16="http://schemas.microsoft.com/office/drawing/2014/main" val="4116979110"/>
                    </a:ext>
                  </a:extLst>
                </a:gridCol>
                <a:gridCol w="2172929">
                  <a:extLst>
                    <a:ext uri="{9D8B030D-6E8A-4147-A177-3AD203B41FA5}">
                      <a16:colId xmlns:a16="http://schemas.microsoft.com/office/drawing/2014/main" val="713183812"/>
                    </a:ext>
                  </a:extLst>
                </a:gridCol>
              </a:tblGrid>
              <a:tr h="6366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400" b="1" noProof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Greece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400" b="0" noProof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Eastern Macedonia –Thrace^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400" b="0" noProof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Peloponnese*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7153898"/>
                  </a:ext>
                </a:extLst>
              </a:tr>
              <a:tr h="6366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400" b="1" noProof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Italy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400" b="0" noProof="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Sardinia**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400" b="0" noProof="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Umbria*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8400650"/>
                  </a:ext>
                </a:extLst>
              </a:tr>
              <a:tr h="5840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400" b="1" noProof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Latvia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400" b="0" noProof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Latgale^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0675959"/>
                  </a:ext>
                </a:extLst>
              </a:tr>
              <a:tr h="6366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400" b="1" noProof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Poland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400" b="0" noProof="0" err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Lubelskie</a:t>
                      </a:r>
                      <a:r>
                        <a:rPr lang="en-GB" sz="1400" b="0" noProof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^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400" b="0" noProof="0" err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Łodzkie</a:t>
                      </a:r>
                      <a:r>
                        <a:rPr lang="en-GB" sz="1400" b="0" noProof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6881673"/>
                  </a:ext>
                </a:extLst>
              </a:tr>
              <a:tr h="6366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400" b="1" noProof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Portugal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400" b="0" noProof="0" err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Alentejo</a:t>
                      </a:r>
                      <a:r>
                        <a:rPr lang="en-GB" sz="1400" b="0" noProof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**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400" b="0" noProof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Norte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7718344"/>
                  </a:ext>
                </a:extLst>
              </a:tr>
              <a:tr h="6366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400" b="1" noProof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Spain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400" noProof="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Asturias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400" noProof="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Murcia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514713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60E29EC-AEEE-DFD6-AA7C-39A2DD5374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09"/>
          <a:stretch/>
        </p:blipFill>
        <p:spPr>
          <a:xfrm>
            <a:off x="4798888" y="2317062"/>
            <a:ext cx="3197075" cy="38453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C9DECB-E29F-2C26-DCF6-55BF9DE47E1D}"/>
              </a:ext>
            </a:extLst>
          </p:cNvPr>
          <p:cNvSpPr txBox="1"/>
          <p:nvPr/>
        </p:nvSpPr>
        <p:spPr>
          <a:xfrm>
            <a:off x="197564" y="5888862"/>
            <a:ext cx="2743200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>
                <a:solidFill>
                  <a:schemeClr val="bg1"/>
                </a:solidFill>
                <a:latin typeface="Arial"/>
                <a:cs typeface="Segoe UI"/>
              </a:rPr>
              <a:t>*Region in a ‘Development trap’​</a:t>
            </a:r>
            <a:endParaRPr lang="en-US" sz="900">
              <a:solidFill>
                <a:schemeClr val="bg1"/>
              </a:solidFill>
            </a:endParaRPr>
          </a:p>
          <a:p>
            <a:r>
              <a:rPr lang="en-US" sz="900">
                <a:solidFill>
                  <a:schemeClr val="bg1"/>
                </a:solidFill>
                <a:latin typeface="Arial"/>
                <a:cs typeface="Segoe UI"/>
              </a:rPr>
              <a:t>**Region in a ‘Talent Development trap’</a:t>
            </a:r>
          </a:p>
          <a:p>
            <a:r>
              <a:rPr lang="en-US" sz="900">
                <a:solidFill>
                  <a:schemeClr val="bg1"/>
                </a:solidFill>
                <a:latin typeface="Arial"/>
                <a:cs typeface="Segoe UI"/>
              </a:rPr>
              <a:t>^ EU Border region​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CA75002-2FFA-14C6-5762-A145EAD9D2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979" r="5368" b="11095"/>
          <a:stretch/>
        </p:blipFill>
        <p:spPr>
          <a:xfrm>
            <a:off x="3199887" y="1299502"/>
            <a:ext cx="8911004" cy="503411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E8C024-412F-5C4F-0A33-E2D045ED0F53}"/>
              </a:ext>
            </a:extLst>
          </p:cNvPr>
          <p:cNvSpPr txBox="1"/>
          <p:nvPr/>
        </p:nvSpPr>
        <p:spPr>
          <a:xfrm>
            <a:off x="71569" y="1670801"/>
            <a:ext cx="319707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2024-2025: </a:t>
            </a: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EU-funded project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11 regions in 6 countries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BBA4081-142D-A34B-9A16-FB93CD7C99DA}"/>
              </a:ext>
            </a:extLst>
          </p:cNvPr>
          <p:cNvSpPr/>
          <p:nvPr/>
        </p:nvSpPr>
        <p:spPr>
          <a:xfrm>
            <a:off x="5690796" y="4421392"/>
            <a:ext cx="126000" cy="126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8D9692-9459-A56B-CF6F-385B0EF2AC90}"/>
              </a:ext>
            </a:extLst>
          </p:cNvPr>
          <p:cNvSpPr/>
          <p:nvPr/>
        </p:nvSpPr>
        <p:spPr>
          <a:xfrm>
            <a:off x="5819888" y="5420931"/>
            <a:ext cx="126000" cy="126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91E6966-5660-5BC8-7ABD-283280543C01}"/>
              </a:ext>
            </a:extLst>
          </p:cNvPr>
          <p:cNvSpPr/>
          <p:nvPr/>
        </p:nvSpPr>
        <p:spPr>
          <a:xfrm>
            <a:off x="6096000" y="5490856"/>
            <a:ext cx="126000" cy="126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A5F444-F8A5-B46D-A75D-80CC2EAF84BE}"/>
              </a:ext>
            </a:extLst>
          </p:cNvPr>
          <p:cNvSpPr txBox="1"/>
          <p:nvPr/>
        </p:nvSpPr>
        <p:spPr>
          <a:xfrm>
            <a:off x="4766117" y="4391360"/>
            <a:ext cx="775250" cy="33855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COLOMBIA</a:t>
            </a:r>
          </a:p>
          <a:p>
            <a:r>
              <a:rPr lang="en-US" sz="800" i="1" err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Pacífico</a:t>
            </a:r>
            <a:endParaRPr lang="en-US" sz="800" i="1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8AB588-1472-28D1-DFA6-C7BE45B9CD6B}"/>
              </a:ext>
            </a:extLst>
          </p:cNvPr>
          <p:cNvSpPr txBox="1"/>
          <p:nvPr/>
        </p:nvSpPr>
        <p:spPr>
          <a:xfrm>
            <a:off x="4962975" y="5215345"/>
            <a:ext cx="652796" cy="46166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CHILE</a:t>
            </a:r>
          </a:p>
          <a:p>
            <a:r>
              <a:rPr lang="en-US" sz="8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Valparaíso Magallanes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026042-A97B-D70F-BA9D-5D3D847A15FC}"/>
              </a:ext>
            </a:extLst>
          </p:cNvPr>
          <p:cNvSpPr txBox="1"/>
          <p:nvPr/>
        </p:nvSpPr>
        <p:spPr>
          <a:xfrm>
            <a:off x="6333731" y="5578948"/>
            <a:ext cx="775250" cy="33855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ARGENTINA</a:t>
            </a:r>
          </a:p>
          <a:p>
            <a:r>
              <a:rPr lang="en-GB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Misiones</a:t>
            </a:r>
            <a:endParaRPr lang="en-US" sz="800" i="1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73E3306-3DAA-CB24-51AA-F23D9BB8D318}"/>
              </a:ext>
            </a:extLst>
          </p:cNvPr>
          <p:cNvSpPr/>
          <p:nvPr/>
        </p:nvSpPr>
        <p:spPr>
          <a:xfrm>
            <a:off x="5966908" y="4308436"/>
            <a:ext cx="126000" cy="126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58D8A8-0E7D-6A9D-259E-5BEFC6996FA5}"/>
              </a:ext>
            </a:extLst>
          </p:cNvPr>
          <p:cNvSpPr txBox="1"/>
          <p:nvPr/>
        </p:nvSpPr>
        <p:spPr>
          <a:xfrm>
            <a:off x="5544309" y="3796429"/>
            <a:ext cx="740819" cy="33855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GUATEMALA</a:t>
            </a:r>
          </a:p>
          <a:p>
            <a:r>
              <a:rPr lang="en-US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Escuintla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A6EB1E-8511-8558-A49C-242927579893}"/>
              </a:ext>
            </a:extLst>
          </p:cNvPr>
          <p:cNvSpPr txBox="1"/>
          <p:nvPr/>
        </p:nvSpPr>
        <p:spPr>
          <a:xfrm>
            <a:off x="6887311" y="2048757"/>
            <a:ext cx="928273" cy="58477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IRELAND</a:t>
            </a:r>
          </a:p>
          <a:p>
            <a:r>
              <a:rPr lang="en-US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Eastern &amp; Midland</a:t>
            </a:r>
          </a:p>
          <a:p>
            <a:r>
              <a:rPr lang="en-US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Northern &amp; Western</a:t>
            </a:r>
          </a:p>
          <a:p>
            <a:r>
              <a:rPr lang="en-US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Southern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DCEEFE-60DA-EE5D-6715-90EA459F8548}"/>
              </a:ext>
            </a:extLst>
          </p:cNvPr>
          <p:cNvSpPr txBox="1"/>
          <p:nvPr/>
        </p:nvSpPr>
        <p:spPr>
          <a:xfrm>
            <a:off x="6487671" y="3023748"/>
            <a:ext cx="674921" cy="830997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PORTUGAL</a:t>
            </a:r>
          </a:p>
          <a:p>
            <a:r>
              <a:rPr lang="en-US" sz="800" i="1" err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Alentejo</a:t>
            </a:r>
            <a:r>
              <a:rPr lang="en-US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 Algarve</a:t>
            </a:r>
          </a:p>
          <a:p>
            <a:r>
              <a:rPr lang="en-US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Centro</a:t>
            </a:r>
          </a:p>
          <a:p>
            <a:r>
              <a:rPr lang="en-US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Lisbon</a:t>
            </a:r>
          </a:p>
          <a:p>
            <a:r>
              <a:rPr lang="en-US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Norte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B7FD51-1765-117E-4034-DABA333D9422}"/>
              </a:ext>
            </a:extLst>
          </p:cNvPr>
          <p:cNvSpPr txBox="1"/>
          <p:nvPr/>
        </p:nvSpPr>
        <p:spPr>
          <a:xfrm>
            <a:off x="7310099" y="4076835"/>
            <a:ext cx="1297517" cy="33855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MOROCCO</a:t>
            </a:r>
          </a:p>
          <a:p>
            <a:r>
              <a:rPr lang="en-GB" sz="800" i="1" err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Tanger-Tetouan</a:t>
            </a:r>
            <a:r>
              <a:rPr lang="en-GB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 Al-</a:t>
            </a:r>
            <a:r>
              <a:rPr lang="en-GB" sz="800" i="1" err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Hosseima</a:t>
            </a:r>
            <a:endParaRPr lang="en-US" sz="800" i="1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00EC0A-CB2F-2EFE-26FC-A1D6632B5025}"/>
              </a:ext>
            </a:extLst>
          </p:cNvPr>
          <p:cNvSpPr txBox="1"/>
          <p:nvPr/>
        </p:nvSpPr>
        <p:spPr>
          <a:xfrm>
            <a:off x="7989498" y="1860837"/>
            <a:ext cx="654780" cy="46166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SWEDEN</a:t>
            </a:r>
          </a:p>
          <a:p>
            <a:r>
              <a:rPr lang="en-GB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Dalarna</a:t>
            </a:r>
          </a:p>
          <a:p>
            <a:r>
              <a:rPr lang="en-GB" sz="800" i="1" err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Norrbotten</a:t>
            </a:r>
            <a:endParaRPr lang="en-US" sz="800" i="1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BB1291-AB1B-1750-9303-D14485EE4A4B}"/>
              </a:ext>
            </a:extLst>
          </p:cNvPr>
          <p:cNvSpPr txBox="1"/>
          <p:nvPr/>
        </p:nvSpPr>
        <p:spPr>
          <a:xfrm>
            <a:off x="8543604" y="2457026"/>
            <a:ext cx="508550" cy="33855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LATVIA</a:t>
            </a:r>
          </a:p>
          <a:p>
            <a:r>
              <a:rPr lang="en-GB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Latgale</a:t>
            </a:r>
            <a:endParaRPr lang="en-US" sz="800" i="1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6FF2FE4-13DE-4BF1-C31F-16FC7130EA82}"/>
              </a:ext>
            </a:extLst>
          </p:cNvPr>
          <p:cNvSpPr txBox="1"/>
          <p:nvPr/>
        </p:nvSpPr>
        <p:spPr>
          <a:xfrm>
            <a:off x="8629585" y="2822153"/>
            <a:ext cx="623373" cy="46166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POLAND</a:t>
            </a:r>
          </a:p>
          <a:p>
            <a:r>
              <a:rPr lang="en-GB" sz="800" i="1" dirty="0" err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Łodzkie</a:t>
            </a:r>
            <a:endParaRPr lang="en-GB" sz="800" i="1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GB" sz="800" i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Lubelskie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F3691F-9BC9-D820-E6C1-24110C01CD0C}"/>
              </a:ext>
            </a:extLst>
          </p:cNvPr>
          <p:cNvSpPr txBox="1"/>
          <p:nvPr/>
        </p:nvSpPr>
        <p:spPr>
          <a:xfrm>
            <a:off x="9197799" y="3211531"/>
            <a:ext cx="775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IT</a:t>
            </a:r>
            <a:endParaRPr lang="en-US" sz="80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896411E-A5D2-3FED-6BB4-6F0CAD473ED1}"/>
              </a:ext>
            </a:extLst>
          </p:cNvPr>
          <p:cNvSpPr txBox="1"/>
          <p:nvPr/>
        </p:nvSpPr>
        <p:spPr>
          <a:xfrm>
            <a:off x="8644606" y="3818294"/>
            <a:ext cx="775250" cy="98488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ITALY</a:t>
            </a:r>
          </a:p>
          <a:p>
            <a:r>
              <a:rPr lang="en-US" sz="80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Campania</a:t>
            </a:r>
          </a:p>
          <a:p>
            <a:r>
              <a:rPr lang="en-US" sz="80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Liguria</a:t>
            </a:r>
          </a:p>
          <a:p>
            <a:r>
              <a:rPr lang="en-US" sz="80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Marche</a:t>
            </a:r>
          </a:p>
          <a:p>
            <a:r>
              <a:rPr lang="en-US" sz="800" dirty="0" err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Sardininia</a:t>
            </a:r>
            <a:endParaRPr lang="en-US" sz="800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US" sz="80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Sicily</a:t>
            </a:r>
            <a:endParaRPr lang="en-US" sz="800" i="1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US" sz="800" i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Umbria</a:t>
            </a:r>
            <a:endParaRPr lang="en-GB" sz="800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A81E371-53B5-12F6-CBF2-BB43FCDF3BAF}"/>
              </a:ext>
            </a:extLst>
          </p:cNvPr>
          <p:cNvSpPr txBox="1"/>
          <p:nvPr/>
        </p:nvSpPr>
        <p:spPr>
          <a:xfrm>
            <a:off x="6402443" y="3903571"/>
            <a:ext cx="887884" cy="830997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SPAIN</a:t>
            </a:r>
          </a:p>
          <a:p>
            <a:r>
              <a:rPr lang="es-ES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Asturias</a:t>
            </a:r>
          </a:p>
          <a:p>
            <a:r>
              <a:rPr lang="es-ES" sz="800" i="1" err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Balearic</a:t>
            </a:r>
            <a:r>
              <a:rPr lang="es-ES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s-ES" sz="800" i="1" err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Islands</a:t>
            </a:r>
            <a:r>
              <a:rPr lang="es-ES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 Cantabria</a:t>
            </a:r>
          </a:p>
          <a:p>
            <a:r>
              <a:rPr lang="es-ES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Murcia</a:t>
            </a:r>
          </a:p>
          <a:p>
            <a:r>
              <a:rPr lang="es-ES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Valencia</a:t>
            </a:r>
            <a:endParaRPr lang="en-US" sz="800" i="1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11606CD-FBC8-C558-9837-C43B09DDBD8B}"/>
              </a:ext>
            </a:extLst>
          </p:cNvPr>
          <p:cNvSpPr/>
          <p:nvPr/>
        </p:nvSpPr>
        <p:spPr>
          <a:xfrm>
            <a:off x="7870167" y="2692679"/>
            <a:ext cx="126000" cy="126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F5C74B2-1881-71B1-D4CA-0572518AF999}"/>
              </a:ext>
            </a:extLst>
          </p:cNvPr>
          <p:cNvSpPr/>
          <p:nvPr/>
        </p:nvSpPr>
        <p:spPr>
          <a:xfrm>
            <a:off x="8200080" y="2909622"/>
            <a:ext cx="129092" cy="1398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7D14A70-D9E2-45A6-2927-52D095BC8D70}"/>
              </a:ext>
            </a:extLst>
          </p:cNvPr>
          <p:cNvSpPr/>
          <p:nvPr/>
        </p:nvSpPr>
        <p:spPr>
          <a:xfrm>
            <a:off x="7371586" y="2979990"/>
            <a:ext cx="129092" cy="1398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7C7F9A8-164D-4443-1C38-352A0AB940CB}"/>
              </a:ext>
            </a:extLst>
          </p:cNvPr>
          <p:cNvSpPr/>
          <p:nvPr/>
        </p:nvSpPr>
        <p:spPr>
          <a:xfrm>
            <a:off x="7490136" y="3733288"/>
            <a:ext cx="129092" cy="13985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84D05BD-EC29-B73C-CAC5-15DA0A354EBF}"/>
              </a:ext>
            </a:extLst>
          </p:cNvPr>
          <p:cNvSpPr/>
          <p:nvPr/>
        </p:nvSpPr>
        <p:spPr>
          <a:xfrm>
            <a:off x="7296799" y="3401581"/>
            <a:ext cx="126000" cy="126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6DD1B27-3957-1475-8950-757812B504F1}"/>
              </a:ext>
            </a:extLst>
          </p:cNvPr>
          <p:cNvSpPr/>
          <p:nvPr/>
        </p:nvSpPr>
        <p:spPr>
          <a:xfrm>
            <a:off x="7470715" y="3414133"/>
            <a:ext cx="126000" cy="126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4077F9F-7A4D-FA9D-77DA-1BC9A931B9C1}"/>
              </a:ext>
            </a:extLst>
          </p:cNvPr>
          <p:cNvSpPr/>
          <p:nvPr/>
        </p:nvSpPr>
        <p:spPr>
          <a:xfrm>
            <a:off x="7655389" y="3222286"/>
            <a:ext cx="126000" cy="126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461D189-6AE7-9B03-400A-7A0AC1FCF07A}"/>
              </a:ext>
            </a:extLst>
          </p:cNvPr>
          <p:cNvSpPr/>
          <p:nvPr/>
        </p:nvSpPr>
        <p:spPr>
          <a:xfrm>
            <a:off x="7893853" y="3385444"/>
            <a:ext cx="126000" cy="126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EDA3B98-C93B-43AE-AB9F-B6AE172413D0}"/>
              </a:ext>
            </a:extLst>
          </p:cNvPr>
          <p:cNvSpPr/>
          <p:nvPr/>
        </p:nvSpPr>
        <p:spPr>
          <a:xfrm>
            <a:off x="8132315" y="3462538"/>
            <a:ext cx="144000" cy="144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0DAE48F-55C0-E511-06CE-79F0221C0455}"/>
              </a:ext>
            </a:extLst>
          </p:cNvPr>
          <p:cNvSpPr/>
          <p:nvPr/>
        </p:nvSpPr>
        <p:spPr>
          <a:xfrm>
            <a:off x="8091074" y="3152356"/>
            <a:ext cx="126000" cy="126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138B09-5850-57EC-4726-0CF639078623}"/>
              </a:ext>
            </a:extLst>
          </p:cNvPr>
          <p:cNvSpPr txBox="1"/>
          <p:nvPr/>
        </p:nvSpPr>
        <p:spPr>
          <a:xfrm>
            <a:off x="5948882" y="2288603"/>
            <a:ext cx="629519" cy="707886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800" b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FRANCE</a:t>
            </a:r>
          </a:p>
          <a:p>
            <a:r>
              <a:rPr lang="en-GB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Corsica</a:t>
            </a:r>
          </a:p>
          <a:p>
            <a:r>
              <a:rPr lang="en-GB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Grand Est</a:t>
            </a:r>
          </a:p>
          <a:p>
            <a:r>
              <a:rPr lang="en-GB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Sud/PACA</a:t>
            </a:r>
          </a:p>
          <a:p>
            <a:r>
              <a:rPr lang="en-GB" sz="800" i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La Réunion</a:t>
            </a:r>
            <a:endParaRPr lang="en-US" sz="800" i="1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E4E0546-F4AA-6A0D-FF2B-273C500ED89F}"/>
              </a:ext>
            </a:extLst>
          </p:cNvPr>
          <p:cNvCxnSpPr>
            <a:cxnSpLocks/>
            <a:stCxn id="43" idx="3"/>
            <a:endCxn id="39" idx="2"/>
          </p:cNvCxnSpPr>
          <p:nvPr/>
        </p:nvCxnSpPr>
        <p:spPr>
          <a:xfrm>
            <a:off x="6578401" y="2642546"/>
            <a:ext cx="1076988" cy="64274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BEBB34C-FC8E-786E-F89F-09A42228C194}"/>
              </a:ext>
            </a:extLst>
          </p:cNvPr>
          <p:cNvCxnSpPr>
            <a:cxnSpLocks/>
            <a:stCxn id="24" idx="2"/>
            <a:endCxn id="35" idx="0"/>
          </p:cNvCxnSpPr>
          <p:nvPr/>
        </p:nvCxnSpPr>
        <p:spPr>
          <a:xfrm>
            <a:off x="7351448" y="2633532"/>
            <a:ext cx="84684" cy="346458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F8E0630-17F7-F258-D14D-148A4D396EAD}"/>
              </a:ext>
            </a:extLst>
          </p:cNvPr>
          <p:cNvCxnSpPr>
            <a:cxnSpLocks/>
            <a:stCxn id="27" idx="2"/>
            <a:endCxn id="33" idx="7"/>
          </p:cNvCxnSpPr>
          <p:nvPr/>
        </p:nvCxnSpPr>
        <p:spPr>
          <a:xfrm flipH="1">
            <a:off x="7977715" y="2322502"/>
            <a:ext cx="339173" cy="388629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978D216-3B7E-F365-8F4B-554D2A777251}"/>
              </a:ext>
            </a:extLst>
          </p:cNvPr>
          <p:cNvCxnSpPr>
            <a:cxnSpLocks/>
            <a:stCxn id="28" idx="1"/>
            <a:endCxn id="34" idx="7"/>
          </p:cNvCxnSpPr>
          <p:nvPr/>
        </p:nvCxnSpPr>
        <p:spPr>
          <a:xfrm flipH="1">
            <a:off x="8310267" y="2626303"/>
            <a:ext cx="233337" cy="30380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CC8A5FA-41EC-A306-5A76-589E819D066F}"/>
              </a:ext>
            </a:extLst>
          </p:cNvPr>
          <p:cNvCxnSpPr>
            <a:cxnSpLocks/>
            <a:stCxn id="29" idx="1"/>
            <a:endCxn id="42" idx="6"/>
          </p:cNvCxnSpPr>
          <p:nvPr/>
        </p:nvCxnSpPr>
        <p:spPr>
          <a:xfrm flipH="1">
            <a:off x="8217074" y="3052986"/>
            <a:ext cx="412511" cy="16237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BE73E983-11C6-04E4-1EE5-CE5B6F586F6F}"/>
              </a:ext>
            </a:extLst>
          </p:cNvPr>
          <p:cNvCxnSpPr>
            <a:cxnSpLocks/>
            <a:stCxn id="36" idx="6"/>
            <a:endCxn id="26" idx="0"/>
          </p:cNvCxnSpPr>
          <p:nvPr/>
        </p:nvCxnSpPr>
        <p:spPr>
          <a:xfrm>
            <a:off x="7619228" y="3803213"/>
            <a:ext cx="339630" cy="273622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690E892-2C86-AEB7-81BF-C01707BA7780}"/>
              </a:ext>
            </a:extLst>
          </p:cNvPr>
          <p:cNvCxnSpPr>
            <a:cxnSpLocks/>
            <a:stCxn id="25" idx="3"/>
            <a:endCxn id="37" idx="2"/>
          </p:cNvCxnSpPr>
          <p:nvPr/>
        </p:nvCxnSpPr>
        <p:spPr>
          <a:xfrm>
            <a:off x="7162592" y="3439247"/>
            <a:ext cx="134207" cy="25334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7A68AEF-102C-0CB8-5116-50B39770F616}"/>
              </a:ext>
            </a:extLst>
          </p:cNvPr>
          <p:cNvCxnSpPr>
            <a:cxnSpLocks/>
            <a:endCxn id="38" idx="3"/>
          </p:cNvCxnSpPr>
          <p:nvPr/>
        </p:nvCxnSpPr>
        <p:spPr>
          <a:xfrm flipV="1">
            <a:off x="7283092" y="3521681"/>
            <a:ext cx="206075" cy="389708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B3343DA1-67E9-9CE6-C494-43DA56A9ED0A}"/>
              </a:ext>
            </a:extLst>
          </p:cNvPr>
          <p:cNvCxnSpPr>
            <a:cxnSpLocks/>
          </p:cNvCxnSpPr>
          <p:nvPr/>
        </p:nvCxnSpPr>
        <p:spPr>
          <a:xfrm rot="16200000" flipH="1">
            <a:off x="8115019" y="3349054"/>
            <a:ext cx="380146" cy="696520"/>
          </a:xfrm>
          <a:prstGeom prst="bentConnector2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DE4A4841-EBBF-4C60-6AFC-2B6DBB67C625}"/>
              </a:ext>
            </a:extLst>
          </p:cNvPr>
          <p:cNvCxnSpPr>
            <a:cxnSpLocks/>
            <a:stCxn id="22" idx="0"/>
            <a:endCxn id="23" idx="2"/>
          </p:cNvCxnSpPr>
          <p:nvPr/>
        </p:nvCxnSpPr>
        <p:spPr>
          <a:xfrm flipH="1" flipV="1">
            <a:off x="5914719" y="4134983"/>
            <a:ext cx="115189" cy="173453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EA95714-1F11-145B-301F-541A0F8056D2}"/>
              </a:ext>
            </a:extLst>
          </p:cNvPr>
          <p:cNvCxnSpPr>
            <a:cxnSpLocks/>
            <a:stCxn id="14" idx="2"/>
            <a:endCxn id="19" idx="3"/>
          </p:cNvCxnSpPr>
          <p:nvPr/>
        </p:nvCxnSpPr>
        <p:spPr>
          <a:xfrm flipH="1">
            <a:off x="5541367" y="4484392"/>
            <a:ext cx="149429" cy="76245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A72A425-687B-10FE-15DC-72767B4D3FB5}"/>
              </a:ext>
            </a:extLst>
          </p:cNvPr>
          <p:cNvCxnSpPr>
            <a:cxnSpLocks/>
            <a:stCxn id="15" idx="2"/>
            <a:endCxn id="20" idx="3"/>
          </p:cNvCxnSpPr>
          <p:nvPr/>
        </p:nvCxnSpPr>
        <p:spPr>
          <a:xfrm flipH="1" flipV="1">
            <a:off x="5615771" y="5446178"/>
            <a:ext cx="204117" cy="37753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D10F1C9-C837-DD31-B80F-048904FAADED}"/>
              </a:ext>
            </a:extLst>
          </p:cNvPr>
          <p:cNvCxnSpPr>
            <a:cxnSpLocks/>
            <a:stCxn id="18" idx="5"/>
            <a:endCxn id="21" idx="1"/>
          </p:cNvCxnSpPr>
          <p:nvPr/>
        </p:nvCxnSpPr>
        <p:spPr>
          <a:xfrm>
            <a:off x="6203548" y="5598404"/>
            <a:ext cx="130183" cy="149821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F066739-1DEB-A380-AEEF-ECB9949C4752}"/>
              </a:ext>
            </a:extLst>
          </p:cNvPr>
          <p:cNvCxnSpPr>
            <a:cxnSpLocks/>
          </p:cNvCxnSpPr>
          <p:nvPr/>
        </p:nvCxnSpPr>
        <p:spPr>
          <a:xfrm flipH="1">
            <a:off x="8244954" y="3519869"/>
            <a:ext cx="380761" cy="5442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ED0E970-8A5F-DC6F-0A7D-7FC847EDB972}"/>
              </a:ext>
            </a:extLst>
          </p:cNvPr>
          <p:cNvSpPr txBox="1"/>
          <p:nvPr/>
        </p:nvSpPr>
        <p:spPr>
          <a:xfrm>
            <a:off x="8640205" y="3319253"/>
            <a:ext cx="1202889" cy="46166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chemeClr val="accent6"/>
                </a:solidFill>
                <a:latin typeface="Arial Narrow" panose="020B0606020202030204" pitchFamily="34" charset="0"/>
              </a:rPr>
              <a:t>GREECE</a:t>
            </a:r>
          </a:p>
          <a:p>
            <a:r>
              <a:rPr lang="en-GB" sz="800" i="1" dirty="0">
                <a:solidFill>
                  <a:schemeClr val="accent6"/>
                </a:solidFill>
                <a:latin typeface="Arial Narrow" panose="020B0606020202030204" pitchFamily="34" charset="0"/>
              </a:rPr>
              <a:t>Eastern Macedonia-Thrace</a:t>
            </a:r>
          </a:p>
          <a:p>
            <a:r>
              <a:rPr lang="en-GB" sz="800" i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Peloponnese</a:t>
            </a:r>
          </a:p>
        </p:txBody>
      </p:sp>
    </p:spTree>
    <p:extLst>
      <p:ext uri="{BB962C8B-B14F-4D97-AF65-F5344CB8AC3E}">
        <p14:creationId xmlns:p14="http://schemas.microsoft.com/office/powerpoint/2010/main" val="3052138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011848B-BA20-3215-0546-B40D7CDDA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057" y="344808"/>
            <a:ext cx="10881657" cy="83375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fr-FR" sz="3200" dirty="0" err="1">
                <a:cs typeface="Times New Roman"/>
              </a:rPr>
              <a:t>Eastern</a:t>
            </a:r>
            <a:r>
              <a:rPr lang="fr-FR" sz="3200" dirty="0">
                <a:cs typeface="Times New Roman"/>
              </a:rPr>
              <a:t> </a:t>
            </a:r>
            <a:r>
              <a:rPr lang="fr-FR" sz="3200" dirty="0" err="1">
                <a:cs typeface="Times New Roman"/>
              </a:rPr>
              <a:t>Macedonia-Thrace’s</a:t>
            </a:r>
            <a:r>
              <a:rPr lang="fr-FR" sz="3200" dirty="0">
                <a:cs typeface="Times New Roman"/>
              </a:rPr>
              <a:t> </a:t>
            </a:r>
            <a:r>
              <a:rPr lang="fr-FR" sz="3200" dirty="0" err="1">
                <a:solidFill>
                  <a:schemeClr val="accent6"/>
                </a:solidFill>
                <a:cs typeface="Times New Roman"/>
              </a:rPr>
              <a:t>Attractiveness</a:t>
            </a:r>
            <a:r>
              <a:rPr lang="fr-FR" sz="3200" dirty="0">
                <a:solidFill>
                  <a:schemeClr val="accent6"/>
                </a:solidFill>
                <a:cs typeface="Times New Roman"/>
              </a:rPr>
              <a:t> Compass</a:t>
            </a:r>
            <a:endParaRPr lang="en-US" sz="3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3D94BC-9AFA-1212-AD73-2CCDE342EC35}"/>
              </a:ext>
            </a:extLst>
          </p:cNvPr>
          <p:cNvSpPr txBox="1"/>
          <p:nvPr/>
        </p:nvSpPr>
        <p:spPr>
          <a:xfrm>
            <a:off x="1798320" y="4216400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attractiveness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D5EAA8-D396-EA26-AD67-254C7F8744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529" b="2644"/>
          <a:stretch/>
        </p:blipFill>
        <p:spPr>
          <a:xfrm>
            <a:off x="4972885" y="1178560"/>
            <a:ext cx="7020905" cy="48999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ECB973-A3E7-89E0-232D-DC18B06DAC2C}"/>
              </a:ext>
            </a:extLst>
          </p:cNvPr>
          <p:cNvSpPr txBox="1"/>
          <p:nvPr/>
        </p:nvSpPr>
        <p:spPr>
          <a:xfrm>
            <a:off x="167730" y="1520147"/>
            <a:ext cx="4373273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2"/>
                </a:solidFill>
                <a:latin typeface="Arial"/>
                <a:cs typeface="Arial"/>
              </a:rPr>
              <a:t>Attracting </a:t>
            </a:r>
            <a:r>
              <a:rPr lang="en-US" b="1" dirty="0">
                <a:solidFill>
                  <a:schemeClr val="bg2"/>
                </a:solidFill>
                <a:latin typeface="Arial"/>
                <a:cs typeface="Arial"/>
              </a:rPr>
              <a:t>talent, visitors, and investors </a:t>
            </a:r>
            <a:r>
              <a:rPr lang="en-US" dirty="0">
                <a:solidFill>
                  <a:schemeClr val="bg2"/>
                </a:solidFill>
                <a:latin typeface="Arial"/>
                <a:cs typeface="Arial"/>
              </a:rPr>
              <a:t>is key to regions’ sustainable, inclusive development</a:t>
            </a:r>
            <a:endParaRPr lang="en-US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bg2"/>
                </a:solidFill>
                <a:latin typeface="Arial"/>
                <a:cs typeface="Arial"/>
              </a:rPr>
              <a:t>Regional attractiveness depends on many factors</a:t>
            </a:r>
            <a:r>
              <a:rPr lang="en-US" dirty="0">
                <a:solidFill>
                  <a:schemeClr val="bg2"/>
                </a:solidFill>
                <a:latin typeface="Arial"/>
                <a:cs typeface="Arial"/>
              </a:rPr>
              <a:t>: 60+ indicators across 14 dimensions, grouped into 6 broad domains.</a:t>
            </a:r>
          </a:p>
          <a:p>
            <a:endParaRPr lang="en-US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52C759-793E-AE9D-3C36-256CE52CD5E1}"/>
              </a:ext>
            </a:extLst>
          </p:cNvPr>
          <p:cNvSpPr/>
          <p:nvPr/>
        </p:nvSpPr>
        <p:spPr>
          <a:xfrm>
            <a:off x="222174" y="4351854"/>
            <a:ext cx="5019299" cy="1809464"/>
          </a:xfrm>
          <a:prstGeom prst="rect">
            <a:avLst/>
          </a:prstGeom>
          <a:solidFill>
            <a:schemeClr val="accent4">
              <a:lumMod val="20000"/>
              <a:lumOff val="80000"/>
              <a:alpha val="2509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bg2"/>
                </a:solidFill>
                <a:latin typeface="Arial Narrow" panose="020B0606020202030204" pitchFamily="34" charset="0"/>
              </a:rPr>
              <a:t>How to read the compass: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chemeClr val="bg2"/>
                </a:solidFill>
                <a:latin typeface="Arial Narrow" panose="020B0606020202030204" pitchFamily="34" charset="0"/>
              </a:rPr>
              <a:t>A higher score (max. 200) indicates better performance to other regions, with the median as 100 (black dotted line).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sz="1400" dirty="0">
              <a:solidFill>
                <a:schemeClr val="bg2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chemeClr val="bg2"/>
                </a:solidFill>
                <a:latin typeface="Arial Narrow" panose="020B0606020202030204" pitchFamily="34" charset="0"/>
              </a:rPr>
              <a:t>The </a:t>
            </a:r>
            <a:r>
              <a:rPr lang="en-GB" sz="1400" dirty="0">
                <a:solidFill>
                  <a:srgbClr val="FF0000"/>
                </a:solidFill>
                <a:latin typeface="Arial Narrow" panose="020B0606020202030204" pitchFamily="34" charset="0"/>
              </a:rPr>
              <a:t>red line </a:t>
            </a:r>
            <a:r>
              <a:rPr lang="en-GB" sz="1400" dirty="0">
                <a:solidFill>
                  <a:schemeClr val="bg2"/>
                </a:solidFill>
                <a:latin typeface="Arial Narrow" panose="020B0606020202030204" pitchFamily="34" charset="0"/>
              </a:rPr>
              <a:t>shows performance relative to the rest of the </a:t>
            </a:r>
            <a:r>
              <a:rPr lang="en-GB" sz="1400" dirty="0">
                <a:solidFill>
                  <a:srgbClr val="FF0000"/>
                </a:solidFill>
                <a:latin typeface="Arial Narrow" panose="020B0606020202030204" pitchFamily="34" charset="0"/>
              </a:rPr>
              <a:t>country</a:t>
            </a:r>
            <a:r>
              <a:rPr lang="en-GB" sz="1400" dirty="0">
                <a:solidFill>
                  <a:schemeClr val="bg2"/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sz="1400" dirty="0">
              <a:solidFill>
                <a:schemeClr val="bg2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chemeClr val="bg2"/>
                </a:solidFill>
                <a:latin typeface="Arial Narrow" panose="020B0606020202030204" pitchFamily="34" charset="0"/>
              </a:rPr>
              <a:t>The </a:t>
            </a:r>
            <a:r>
              <a:rPr lang="en-GB" sz="1400" dirty="0">
                <a:solidFill>
                  <a:srgbClr val="0070C0"/>
                </a:solidFill>
                <a:latin typeface="Arial Narrow" panose="020B0606020202030204" pitchFamily="34" charset="0"/>
              </a:rPr>
              <a:t>blue line </a:t>
            </a:r>
            <a:r>
              <a:rPr lang="en-GB" sz="1400" dirty="0">
                <a:solidFill>
                  <a:schemeClr val="bg2"/>
                </a:solidFill>
                <a:latin typeface="Arial Narrow" panose="020B0606020202030204" pitchFamily="34" charset="0"/>
              </a:rPr>
              <a:t>shows performance relative to other </a:t>
            </a:r>
            <a:r>
              <a:rPr lang="en-GB" sz="1400" dirty="0">
                <a:solidFill>
                  <a:srgbClr val="0070C0"/>
                </a:solidFill>
                <a:latin typeface="Arial Narrow" panose="020B0606020202030204" pitchFamily="34" charset="0"/>
              </a:rPr>
              <a:t>EU</a:t>
            </a:r>
            <a:r>
              <a:rPr lang="en-GB" sz="1400" dirty="0">
                <a:solidFill>
                  <a:schemeClr val="bg2"/>
                </a:solidFill>
                <a:latin typeface="Arial Narrow" panose="020B0606020202030204" pitchFamily="34" charset="0"/>
              </a:rPr>
              <a:t> regions.</a:t>
            </a:r>
          </a:p>
        </p:txBody>
      </p:sp>
    </p:spTree>
    <p:extLst>
      <p:ext uri="{BB962C8B-B14F-4D97-AF65-F5344CB8AC3E}">
        <p14:creationId xmlns:p14="http://schemas.microsoft.com/office/powerpoint/2010/main" val="513782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011848B-BA20-3215-0546-B40D7CDDA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057" y="344808"/>
            <a:ext cx="10881657" cy="83375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fr-FR" sz="3200" dirty="0">
                <a:solidFill>
                  <a:schemeClr val="accent6"/>
                </a:solidFill>
                <a:cs typeface="Times New Roman"/>
              </a:rPr>
              <a:t>Policy </a:t>
            </a:r>
            <a:r>
              <a:rPr lang="fr-FR" sz="3200" dirty="0" err="1">
                <a:solidFill>
                  <a:schemeClr val="accent6"/>
                </a:solidFill>
                <a:cs typeface="Times New Roman"/>
              </a:rPr>
              <a:t>considerations</a:t>
            </a:r>
            <a:r>
              <a:rPr lang="fr-FR" sz="3200" dirty="0">
                <a:solidFill>
                  <a:schemeClr val="accent6"/>
                </a:solidFill>
                <a:cs typeface="Times New Roman"/>
              </a:rPr>
              <a:t> for </a:t>
            </a:r>
            <a:r>
              <a:rPr lang="fr-FR" sz="3200" dirty="0" err="1">
                <a:cs typeface="Times New Roman"/>
              </a:rPr>
              <a:t>Eastern</a:t>
            </a:r>
            <a:r>
              <a:rPr lang="fr-FR" sz="3200" dirty="0">
                <a:cs typeface="Times New Roman"/>
              </a:rPr>
              <a:t> </a:t>
            </a:r>
            <a:r>
              <a:rPr lang="fr-FR" sz="3200" dirty="0" err="1">
                <a:cs typeface="Times New Roman"/>
              </a:rPr>
              <a:t>Macedonia</a:t>
            </a:r>
            <a:r>
              <a:rPr lang="fr-FR" sz="3200" dirty="0">
                <a:cs typeface="Times New Roman"/>
              </a:rPr>
              <a:t>-Thrace</a:t>
            </a:r>
            <a:endParaRPr lang="en-US" sz="32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3D94BC-9AFA-1212-AD73-2CCDE342EC35}"/>
              </a:ext>
            </a:extLst>
          </p:cNvPr>
          <p:cNvSpPr txBox="1"/>
          <p:nvPr/>
        </p:nvSpPr>
        <p:spPr>
          <a:xfrm>
            <a:off x="1798320" y="4216400"/>
            <a:ext cx="219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attractiveness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EB32FD-2134-260A-F9D5-9E597FAD973F}"/>
              </a:ext>
            </a:extLst>
          </p:cNvPr>
          <p:cNvSpPr txBox="1"/>
          <p:nvPr/>
        </p:nvSpPr>
        <p:spPr>
          <a:xfrm>
            <a:off x="1624084" y="1316450"/>
            <a:ext cx="9954358" cy="49962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160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Unlock the commercial potential of the Port of Alexandroupoli by ensuring locally relevant infrastructure development, promoting dual-use technology, and increasing local linkages.</a:t>
            </a:r>
          </a:p>
          <a:p>
            <a:pPr marL="457200" indent="-457200">
              <a:spcAft>
                <a:spcPts val="160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Better leverage Eastern Macedonia-Thrace’s industrial zones and incubators, seeking to deepen their regional linkages through targeted policies and partnerships. </a:t>
            </a:r>
          </a:p>
          <a:p>
            <a:pPr marL="457200" indent="-457200">
              <a:spcAft>
                <a:spcPts val="160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Develop a comprehensive regional strategy for attracting, training, and retaining talent in Eastern Macedonia-Thrace, adapting initiatives to relevant groups and territorial levels.</a:t>
            </a:r>
          </a:p>
          <a:p>
            <a:pPr marL="457200" indent="-457200">
              <a:spcAft>
                <a:spcPts val="160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Use the new thematic routes to promote sustainable, year-round tourism and more balanced regional development, leveraging the region’s under-tapped natural and cultural assets. </a:t>
            </a:r>
          </a:p>
          <a:p>
            <a:pPr marL="457200" indent="-457200">
              <a:spcAft>
                <a:spcPts val="160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Address administrative gaps in the assessment of investment proposals, incorporating a regional lens across the board.</a:t>
            </a:r>
          </a:p>
          <a:p>
            <a:pPr marL="457200" indent="-457200">
              <a:spcAft>
                <a:spcPts val="1600"/>
              </a:spcAft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Strengthen the capacities of regional and local authorities to conduct consultation processes, monitor and evaluate attractiveness policies and </a:t>
            </a:r>
            <a:r>
              <a:rPr lang="en-US" dirty="0" err="1">
                <a:solidFill>
                  <a:schemeClr val="bg1"/>
                </a:solidFill>
                <a:latin typeface="Arial"/>
                <a:cs typeface="Arial"/>
              </a:rPr>
              <a:t>programmes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, and develop regional strategies at different time horizons.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D76A32-4A18-319B-FD4A-FE66A5CD0BDE}"/>
              </a:ext>
            </a:extLst>
          </p:cNvPr>
          <p:cNvSpPr/>
          <p:nvPr/>
        </p:nvSpPr>
        <p:spPr>
          <a:xfrm>
            <a:off x="208527" y="2093705"/>
            <a:ext cx="1279080" cy="684000"/>
          </a:xfrm>
          <a:prstGeom prst="rect">
            <a:avLst/>
          </a:prstGeom>
          <a:solidFill>
            <a:schemeClr val="accent4">
              <a:lumMod val="20000"/>
              <a:lumOff val="80000"/>
              <a:alpha val="2509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rgbClr val="97BF0D"/>
                </a:solidFill>
                <a:latin typeface="Arial Narrow" panose="020B0606020202030204" pitchFamily="34" charset="0"/>
              </a:rPr>
              <a:t>INVESTORS</a:t>
            </a:r>
            <a:endParaRPr lang="en-GB" sz="1400" dirty="0">
              <a:solidFill>
                <a:srgbClr val="97BF0D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11BE36-0F3F-C074-31CB-79AC9F56ADBF}"/>
              </a:ext>
            </a:extLst>
          </p:cNvPr>
          <p:cNvSpPr/>
          <p:nvPr/>
        </p:nvSpPr>
        <p:spPr>
          <a:xfrm>
            <a:off x="208527" y="2851115"/>
            <a:ext cx="1279080" cy="684000"/>
          </a:xfrm>
          <a:prstGeom prst="rect">
            <a:avLst/>
          </a:prstGeom>
          <a:solidFill>
            <a:schemeClr val="accent4">
              <a:lumMod val="20000"/>
              <a:lumOff val="80000"/>
              <a:alpha val="2509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rgbClr val="97BF0D"/>
                </a:solidFill>
                <a:latin typeface="Arial Narrow" panose="020B0606020202030204" pitchFamily="34" charset="0"/>
              </a:rPr>
              <a:t>TALENT</a:t>
            </a:r>
            <a:endParaRPr lang="en-GB" sz="1400" dirty="0">
              <a:solidFill>
                <a:srgbClr val="97BF0D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D1C45B-BF45-AFFF-4C3F-97D272E137DD}"/>
              </a:ext>
            </a:extLst>
          </p:cNvPr>
          <p:cNvSpPr/>
          <p:nvPr/>
        </p:nvSpPr>
        <p:spPr>
          <a:xfrm>
            <a:off x="208527" y="3622948"/>
            <a:ext cx="1279080" cy="684000"/>
          </a:xfrm>
          <a:prstGeom prst="rect">
            <a:avLst/>
          </a:prstGeom>
          <a:solidFill>
            <a:schemeClr val="accent4">
              <a:lumMod val="20000"/>
              <a:lumOff val="80000"/>
              <a:alpha val="2509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rgbClr val="97BF0D"/>
                </a:solidFill>
                <a:latin typeface="Arial Narrow" panose="020B0606020202030204" pitchFamily="34" charset="0"/>
              </a:rPr>
              <a:t>VISITORS</a:t>
            </a:r>
            <a:endParaRPr lang="en-GB" sz="1400" dirty="0">
              <a:solidFill>
                <a:srgbClr val="97BF0D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904E40-9B38-995E-F533-A105CCE787C0}"/>
              </a:ext>
            </a:extLst>
          </p:cNvPr>
          <p:cNvSpPr/>
          <p:nvPr/>
        </p:nvSpPr>
        <p:spPr>
          <a:xfrm>
            <a:off x="208527" y="4866198"/>
            <a:ext cx="1279080" cy="684000"/>
          </a:xfrm>
          <a:prstGeom prst="rect">
            <a:avLst/>
          </a:prstGeom>
          <a:solidFill>
            <a:schemeClr val="accent4">
              <a:lumMod val="20000"/>
              <a:lumOff val="80000"/>
              <a:alpha val="2509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rgbClr val="97BF0D"/>
                </a:solidFill>
                <a:latin typeface="Arial Narrow" panose="020B0606020202030204" pitchFamily="34" charset="0"/>
              </a:rPr>
              <a:t>MULTI-LEVEL GOVERNANCE</a:t>
            </a:r>
            <a:endParaRPr lang="en-GB" sz="1400" dirty="0">
              <a:solidFill>
                <a:srgbClr val="97BF0D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12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4" grpId="0" animBg="1"/>
      <p:bldP spid="6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B8D90-9740-DC6C-5D45-2663BAF43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2000" y="2915203"/>
            <a:ext cx="8400000" cy="852798"/>
          </a:xfrm>
        </p:spPr>
        <p:txBody>
          <a:bodyPr/>
          <a:lstStyle/>
          <a:p>
            <a:r>
              <a:rPr lang="en-GB" sz="5400">
                <a:latin typeface="Arial" panose="020B0604020202020204" pitchFamily="34" charset="0"/>
                <a:cs typeface="Arial" panose="020B0604020202020204" pitchFamily="34" charset="0"/>
              </a:rPr>
              <a:t>Thank you 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AA5895-30F6-1E70-16A8-88E45E1E95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2000" y="4379647"/>
            <a:ext cx="8400000" cy="1374735"/>
          </a:xfrm>
        </p:spPr>
        <p:txBody>
          <a:bodyPr/>
          <a:lstStyle/>
          <a:p>
            <a:endParaRPr lang="en-US" sz="3200" b="1">
              <a:solidFill>
                <a:srgbClr val="1F1F1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>
                <a:solidFill>
                  <a:srgbClr val="1F1F1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Visit our website: </a:t>
            </a:r>
            <a:r>
              <a:rPr lang="en-US" sz="2400" b="1">
                <a:solidFill>
                  <a:srgbClr val="1F1F1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https://www.oecd.org/fr/regional/globalisation.htm</a:t>
            </a:r>
            <a:endParaRPr lang="en-US" sz="2400" b="1">
              <a:solidFill>
                <a:srgbClr val="1F1F1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pic>
        <p:nvPicPr>
          <p:cNvPr id="6" name="Picture 5" descr="A logo with arrows in the middle&#10;&#10;Description automatically generated">
            <a:extLst>
              <a:ext uri="{FF2B5EF4-FFF2-40B4-BE49-F238E27FC236}">
                <a16:creationId xmlns:a16="http://schemas.microsoft.com/office/drawing/2014/main" id="{9FAC6E7A-4A7E-7D0C-8B45-10B6C48B1C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929" y="243244"/>
            <a:ext cx="1411685" cy="126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80449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s-CFE-Marroon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s-CFE-Marroon" id="{DFF3BB7D-A333-4B0F-90D8-31F29BB9F3C4}" vid="{E769B20C-16E8-4E32-9784-68AAD8EFEC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54e032-887a-4d43-8f98-1a3ecead3e41" xsi:nil="true"/>
    <lcf76f155ced4ddcb4097134ff3c332f xmlns="4413c538-76bc-46c5-bdf4-4651039374eb">
      <Terms xmlns="http://schemas.microsoft.com/office/infopath/2007/PartnerControls"/>
    </lcf76f155ced4ddcb4097134ff3c332f>
    <SharedWithUsers xmlns="7c54e032-887a-4d43-8f98-1a3ecead3e41">
      <UserInfo>
        <DisplayName>GOURGIOTIS Loukas, CFE/RDG</DisplayName>
        <AccountId>56</AccountId>
        <AccountType/>
      </UserInfo>
    </SharedWithUsers>
    <Modifiedby xmlns="4413c538-76bc-46c5-bdf4-4651039374eb">
      <UserInfo>
        <DisplayName/>
        <AccountId xsi:nil="true"/>
        <AccountType/>
      </UserInfo>
    </Modifiedby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F4B9240129594CB653F599EE3E36D7" ma:contentTypeVersion="17" ma:contentTypeDescription="Create a new document." ma:contentTypeScope="" ma:versionID="69208ca63a6a763640d8b3d01711c68d">
  <xsd:schema xmlns:xsd="http://www.w3.org/2001/XMLSchema" xmlns:xs="http://www.w3.org/2001/XMLSchema" xmlns:p="http://schemas.microsoft.com/office/2006/metadata/properties" xmlns:ns2="4413c538-76bc-46c5-bdf4-4651039374eb" xmlns:ns3="7c54e032-887a-4d43-8f98-1a3ecead3e41" targetNamespace="http://schemas.microsoft.com/office/2006/metadata/properties" ma:root="true" ma:fieldsID="a7ba56eef8e0487420438e86bfa40aca" ns2:_="" ns3:_="">
    <xsd:import namespace="4413c538-76bc-46c5-bdf4-4651039374eb"/>
    <xsd:import namespace="7c54e032-887a-4d43-8f98-1a3ecead3e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odifi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13c538-76bc-46c5-bdf4-4651039374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4b2addfa-c26d-4e3b-b240-f6c3bd3828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odifiedby" ma:index="24" nillable="true" ma:displayName="Modified by" ma:format="Dropdown" ma:list="UserInfo" ma:SharePointGroup="0" ma:internalName="Modifi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54e032-887a-4d43-8f98-1a3ecead3e4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2f32ae5-debd-46ec-b3cc-a34243fa0487}" ma:internalName="TaxCatchAll" ma:showField="CatchAllData" ma:web="7c54e032-887a-4d43-8f98-1a3ecead3e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B6164A-6776-4761-B417-D2C2B00771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6049A9-5E1A-42F7-BA67-A8DBFE729438}">
  <ds:schemaRefs>
    <ds:schemaRef ds:uri="http://www.w3.org/XML/1998/namespace"/>
    <ds:schemaRef ds:uri="http://schemas.openxmlformats.org/package/2006/metadata/core-properties"/>
    <ds:schemaRef ds:uri="7c54e032-887a-4d43-8f98-1a3ecead3e41"/>
    <ds:schemaRef ds:uri="http://purl.org/dc/elements/1.1/"/>
    <ds:schemaRef ds:uri="http://schemas.microsoft.com/office/2006/documentManagement/types"/>
    <ds:schemaRef ds:uri="4413c538-76bc-46c5-bdf4-4651039374eb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E589F65-82BD-41D7-B655-A97472E484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13c538-76bc-46c5-bdf4-4651039374eb"/>
    <ds:schemaRef ds:uri="7c54e032-887a-4d43-8f98-1a3ecead3e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469</Words>
  <Application>Microsoft Office PowerPoint</Application>
  <PresentationFormat>Widescreen</PresentationFormat>
  <Paragraphs>107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Times New Roman</vt:lpstr>
      <vt:lpstr>Wingdings</vt:lpstr>
      <vt:lpstr>Themes-CFE-Marroon</vt:lpstr>
      <vt:lpstr> RETHINKING REGIONAL ATTRACTIVENESS in EASTERN MACEDONIA – THRACE</vt:lpstr>
      <vt:lpstr>Eastern Macedonia-Thrace’s participation in context: A community of practice of 30+ regions in 15 countries (and counting) </vt:lpstr>
      <vt:lpstr>Eastern Macedonia-Thrace’s Attractiveness Compass</vt:lpstr>
      <vt:lpstr>Policy considerations for Eastern Macedonia-Thrace</vt:lpstr>
      <vt:lpstr>Thank you </vt:lpstr>
    </vt:vector>
  </TitlesOfParts>
  <Company>OECD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Retinking regional attractiveness towards green and inclusive globalisation and assessing performance</dc:title>
  <dc:creator>CHARBIT Claire, CFE/RDG</dc:creator>
  <cp:lastModifiedBy>JOSSEC Gwendaline, CFE/RDG</cp:lastModifiedBy>
  <cp:revision>640</cp:revision>
  <dcterms:created xsi:type="dcterms:W3CDTF">2024-01-17T09:17:16Z</dcterms:created>
  <dcterms:modified xsi:type="dcterms:W3CDTF">2025-02-27T11:10:19Z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0x010100DBF4B9240129594CB653F599EE3E36D7</vt:lpwstr>
  </property>
  <property fmtid="{D5CDD505-2E9C-101B-9397-08002B2CF9AE}" pid="3" name="OECDTopic">
    <vt:lpwstr>142;#Regional development|209366f0-6ff4-4153-9d7c-e97cdbd71699;#291;#Regional policy|3b14495b-5ae7-4f17-8f6d-55004719f147</vt:lpwstr>
  </property>
  <property fmtid="{D5CDD505-2E9C-101B-9397-08002B2CF9AE}" pid="4" name="OECDCountry">
    <vt:lpwstr/>
  </property>
  <property fmtid="{D5CDD505-2E9C-101B-9397-08002B2CF9AE}" pid="5" name="OECDCommittee">
    <vt:lpwstr>292;#Regional Development Policy Committee|1305c9b1-132e-4d7b-b592-feb9d38e569e</vt:lpwstr>
  </property>
  <property fmtid="{D5CDD505-2E9C-101B-9397-08002B2CF9AE}" pid="6" name="OECDPWB">
    <vt:lpwstr>919;#4.3.4.1 Productivity, technology, jobs: the regional dimension (one Regional Outlook publication, two analytical reports and three to four peer reviews)|f37235e2-7173-47d5-94bc-daa338d2f98e</vt:lpwstr>
  </property>
  <property fmtid="{D5CDD505-2E9C-101B-9397-08002B2CF9AE}" pid="7" name="OECDKeywords">
    <vt:lpwstr/>
  </property>
  <property fmtid="{D5CDD505-2E9C-101B-9397-08002B2CF9AE}" pid="8" name="OECDHorizontalProjects">
    <vt:lpwstr/>
  </property>
  <property fmtid="{D5CDD505-2E9C-101B-9397-08002B2CF9AE}" pid="9" name="OECDProjectOwnerStructure">
    <vt:lpwstr/>
  </property>
  <property fmtid="{D5CDD505-2E9C-101B-9397-08002B2CF9AE}" pid="10" name="MediaServiceImageTags">
    <vt:lpwstr/>
  </property>
  <property fmtid="{D5CDD505-2E9C-101B-9397-08002B2CF9AE}" pid="11" name="MSIP_Label_1accbc8d-388d-4081-b69a-d7ebbaa8c000_Enabled">
    <vt:lpwstr>true</vt:lpwstr>
  </property>
  <property fmtid="{D5CDD505-2E9C-101B-9397-08002B2CF9AE}" pid="12" name="MSIP_Label_1accbc8d-388d-4081-b69a-d7ebbaa8c000_SetDate">
    <vt:lpwstr>2024-06-24T14:09:21Z</vt:lpwstr>
  </property>
  <property fmtid="{D5CDD505-2E9C-101B-9397-08002B2CF9AE}" pid="13" name="MSIP_Label_1accbc8d-388d-4081-b69a-d7ebbaa8c000_Method">
    <vt:lpwstr>Privileged</vt:lpwstr>
  </property>
  <property fmtid="{D5CDD505-2E9C-101B-9397-08002B2CF9AE}" pid="14" name="MSIP_Label_1accbc8d-388d-4081-b69a-d7ebbaa8c000_Name">
    <vt:lpwstr>For Official Use</vt:lpwstr>
  </property>
  <property fmtid="{D5CDD505-2E9C-101B-9397-08002B2CF9AE}" pid="15" name="MSIP_Label_1accbc8d-388d-4081-b69a-d7ebbaa8c000_SiteId">
    <vt:lpwstr>ac41c7d4-1f61-460d-b0f4-fc925a2b471c</vt:lpwstr>
  </property>
  <property fmtid="{D5CDD505-2E9C-101B-9397-08002B2CF9AE}" pid="16" name="MSIP_Label_1accbc8d-388d-4081-b69a-d7ebbaa8c000_ActionId">
    <vt:lpwstr>4969ec06-0731-4e89-bc0e-c975caeebd1d</vt:lpwstr>
  </property>
  <property fmtid="{D5CDD505-2E9C-101B-9397-08002B2CF9AE}" pid="17" name="MSIP_Label_1accbc8d-388d-4081-b69a-d7ebbaa8c000_ContentBits">
    <vt:lpwstr>2</vt:lpwstr>
  </property>
  <property fmtid="{D5CDD505-2E9C-101B-9397-08002B2CF9AE}" pid="18" name="ClassificationContentMarkingFooterLocations">
    <vt:lpwstr>Themes-CFE-Marroon:4</vt:lpwstr>
  </property>
  <property fmtid="{D5CDD505-2E9C-101B-9397-08002B2CF9AE}" pid="19" name="ClassificationContentMarkingFooterText">
    <vt:lpwstr>For Official Use - À usage officiel</vt:lpwstr>
  </property>
</Properties>
</file>