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 id="2147483675" r:id="rId3"/>
  </p:sldMasterIdLst>
  <p:notesMasterIdLst>
    <p:notesMasterId r:id="rId22"/>
  </p:notesMasterIdLst>
  <p:sldIdLst>
    <p:sldId id="256" r:id="rId4"/>
    <p:sldId id="1336" r:id="rId5"/>
    <p:sldId id="1335" r:id="rId6"/>
    <p:sldId id="1235" r:id="rId7"/>
    <p:sldId id="1321" r:id="rId8"/>
    <p:sldId id="1328" r:id="rId9"/>
    <p:sldId id="1327" r:id="rId10"/>
    <p:sldId id="1325" r:id="rId11"/>
    <p:sldId id="1326" r:id="rId12"/>
    <p:sldId id="1323" r:id="rId13"/>
    <p:sldId id="1324" r:id="rId14"/>
    <p:sldId id="1329" r:id="rId15"/>
    <p:sldId id="1330" r:id="rId16"/>
    <p:sldId id="1234" r:id="rId17"/>
    <p:sldId id="1236" r:id="rId18"/>
    <p:sldId id="1333" r:id="rId19"/>
    <p:sldId id="1332" r:id="rId20"/>
    <p:sldId id="1334" r:id="rId21"/>
  </p:sldIdLst>
  <p:sldSz cx="12192000" cy="6858000"/>
  <p:notesSz cx="9926638" cy="6858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4F8C"/>
    <a:srgbClr val="144E8C"/>
    <a:srgbClr val="19BEDE"/>
    <a:srgbClr val="00BFE9"/>
    <a:srgbClr val="7EC352"/>
    <a:srgbClr val="97CA3F"/>
    <a:srgbClr val="00CC99"/>
    <a:srgbClr val="F1A0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8" d="100"/>
          <a:sy n="108" d="100"/>
        </p:scale>
        <p:origin x="576" y="102"/>
      </p:cViewPr>
      <p:guideLst/>
    </p:cSldViewPr>
  </p:slideViewPr>
  <p:notesTextViewPr>
    <p:cViewPr>
      <p:scale>
        <a:sx n="1" d="1"/>
        <a:sy n="1" d="1"/>
      </p:scale>
      <p:origin x="0" y="0"/>
    </p:cViewPr>
  </p:notesTextViewPr>
  <p:sorterViewPr>
    <p:cViewPr varScale="1">
      <p:scale>
        <a:sx n="100" d="100"/>
        <a:sy n="100" d="100"/>
      </p:scale>
      <p:origin x="0" y="-72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4302125" cy="3444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5622925" y="0"/>
            <a:ext cx="4302125" cy="344488"/>
          </a:xfrm>
          <a:prstGeom prst="rect">
            <a:avLst/>
          </a:prstGeom>
        </p:spPr>
        <p:txBody>
          <a:bodyPr vert="horz" lIns="91440" tIns="45720" rIns="91440" bIns="45720" rtlCol="0"/>
          <a:lstStyle>
            <a:lvl1pPr algn="r">
              <a:defRPr sz="1200"/>
            </a:lvl1pPr>
          </a:lstStyle>
          <a:p>
            <a:fld id="{5CBF1B95-7F8A-47CA-A6BF-7AA203EB746F}" type="datetimeFigureOut">
              <a:rPr lang="el-GR" smtClean="0"/>
              <a:t>26/9/2024</a:t>
            </a:fld>
            <a:endParaRPr lang="el-GR"/>
          </a:p>
        </p:txBody>
      </p:sp>
      <p:sp>
        <p:nvSpPr>
          <p:cNvPr id="4" name="Θέση εικόνας διαφάνειας 3"/>
          <p:cNvSpPr>
            <a:spLocks noGrp="1" noRot="1" noChangeAspect="1"/>
          </p:cNvSpPr>
          <p:nvPr>
            <p:ph type="sldImg" idx="2"/>
          </p:nvPr>
        </p:nvSpPr>
        <p:spPr>
          <a:xfrm>
            <a:off x="2905125" y="857250"/>
            <a:ext cx="4116388" cy="2314575"/>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992188" y="3300413"/>
            <a:ext cx="7942262" cy="2700337"/>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6513513"/>
            <a:ext cx="4302125" cy="3444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5622925" y="6513513"/>
            <a:ext cx="4302125" cy="344487"/>
          </a:xfrm>
          <a:prstGeom prst="rect">
            <a:avLst/>
          </a:prstGeom>
        </p:spPr>
        <p:txBody>
          <a:bodyPr vert="horz" lIns="91440" tIns="45720" rIns="91440" bIns="45720" rtlCol="0" anchor="b"/>
          <a:lstStyle>
            <a:lvl1pPr algn="r">
              <a:defRPr sz="1200"/>
            </a:lvl1pPr>
          </a:lstStyle>
          <a:p>
            <a:fld id="{C6EFF1BE-7326-46B5-89E4-3087D26465EA}" type="slidenum">
              <a:rPr lang="el-GR" smtClean="0"/>
              <a:t>‹#›</a:t>
            </a:fld>
            <a:endParaRPr lang="el-GR"/>
          </a:p>
        </p:txBody>
      </p:sp>
    </p:spTree>
    <p:extLst>
      <p:ext uri="{BB962C8B-B14F-4D97-AF65-F5344CB8AC3E}">
        <p14:creationId xmlns:p14="http://schemas.microsoft.com/office/powerpoint/2010/main" val="2630301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D0C6C0E5-DD5B-BA78-40FF-F7582005C7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 y="0"/>
            <a:ext cx="12189461" cy="6858000"/>
          </a:xfrm>
          <a:prstGeom prst="rect">
            <a:avLst/>
          </a:prstGeom>
        </p:spPr>
      </p:pic>
      <p:sp>
        <p:nvSpPr>
          <p:cNvPr id="2" name="Τίτλος 1">
            <a:extLst>
              <a:ext uri="{FF2B5EF4-FFF2-40B4-BE49-F238E27FC236}">
                <a16:creationId xmlns:a16="http://schemas.microsoft.com/office/drawing/2014/main" id="{CEF3DD6A-C41C-BF98-3C60-D704770421F8}"/>
              </a:ext>
            </a:extLst>
          </p:cNvPr>
          <p:cNvSpPr>
            <a:spLocks noGrp="1"/>
          </p:cNvSpPr>
          <p:nvPr>
            <p:ph type="ctrTitle"/>
          </p:nvPr>
        </p:nvSpPr>
        <p:spPr>
          <a:xfrm>
            <a:off x="1417320" y="1395008"/>
            <a:ext cx="9357360" cy="1463675"/>
          </a:xfrm>
        </p:spPr>
        <p:txBody>
          <a:bodyPr anchor="b">
            <a:normAutofit/>
          </a:bodyPr>
          <a:lstStyle>
            <a:lvl1pPr algn="l">
              <a:defRPr sz="3600">
                <a:solidFill>
                  <a:schemeClr val="bg1"/>
                </a:solidFill>
                <a:latin typeface="Trebuchet MS" panose="020B0603020202020204" pitchFamily="34" charset="0"/>
              </a:defRPr>
            </a:lvl1pPr>
          </a:lstStyle>
          <a:p>
            <a:r>
              <a:rPr lang="el-GR" dirty="0"/>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6E1F1562-A7AD-1FD8-C13E-7FFFD730A6E6}"/>
              </a:ext>
            </a:extLst>
          </p:cNvPr>
          <p:cNvSpPr>
            <a:spLocks noGrp="1"/>
          </p:cNvSpPr>
          <p:nvPr>
            <p:ph type="subTitle" idx="1"/>
          </p:nvPr>
        </p:nvSpPr>
        <p:spPr>
          <a:xfrm>
            <a:off x="1417320" y="3036773"/>
            <a:ext cx="6928658" cy="803707"/>
          </a:xfrm>
        </p:spPr>
        <p:txBody>
          <a:bodyPr>
            <a:normAutofit/>
          </a:bodyPr>
          <a:lstStyle>
            <a:lvl1pPr marL="0" indent="0" algn="l">
              <a:buNone/>
              <a:defRPr sz="1600">
                <a:solidFill>
                  <a:srgbClr val="19BEDE"/>
                </a:solidFill>
                <a:latin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dirty="0"/>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EAEF9C73-72CF-FBDA-2FD3-B2372849EA8C}"/>
              </a:ext>
            </a:extLst>
          </p:cNvPr>
          <p:cNvSpPr>
            <a:spLocks noGrp="1"/>
          </p:cNvSpPr>
          <p:nvPr>
            <p:ph type="dt" sz="half" idx="10"/>
          </p:nvPr>
        </p:nvSpPr>
        <p:spPr/>
        <p:txBody>
          <a:bodyPr/>
          <a:lstStyle/>
          <a:p>
            <a:fld id="{33312B16-8557-4743-8EE6-3DDFEC79069C}" type="datetimeFigureOut">
              <a:rPr lang="el-GR" smtClean="0"/>
              <a:t>26/9/2024</a:t>
            </a:fld>
            <a:endParaRPr lang="el-GR" dirty="0"/>
          </a:p>
        </p:txBody>
      </p:sp>
      <p:sp>
        <p:nvSpPr>
          <p:cNvPr id="5" name="Θέση υποσέλιδου 4">
            <a:extLst>
              <a:ext uri="{FF2B5EF4-FFF2-40B4-BE49-F238E27FC236}">
                <a16:creationId xmlns:a16="http://schemas.microsoft.com/office/drawing/2014/main" id="{32887C82-0744-840D-E8FC-98DB4A29E4B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BAB3BAB-2282-65B1-B77C-BBF5A897F707}"/>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071024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DC8F0F-BA7E-7CB9-3A54-6BEA47971484}"/>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F0B75243-BBCD-43CE-822F-C6F6983528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DBB4CB97-2DE6-EC80-87E7-BD3E198C2D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5733E93E-16E7-C099-DED5-97837B9E7858}"/>
              </a:ext>
            </a:extLst>
          </p:cNvPr>
          <p:cNvSpPr>
            <a:spLocks noGrp="1"/>
          </p:cNvSpPr>
          <p:nvPr>
            <p:ph type="dt" sz="half" idx="10"/>
          </p:nvPr>
        </p:nvSpPr>
        <p:spPr/>
        <p:txBody>
          <a:bodyPr/>
          <a:lstStyle/>
          <a:p>
            <a:fld id="{33312B16-8557-4743-8EE6-3DDFEC79069C}" type="datetimeFigureOut">
              <a:rPr lang="el-GR" smtClean="0"/>
              <a:t>26/9/2024</a:t>
            </a:fld>
            <a:endParaRPr lang="el-GR"/>
          </a:p>
        </p:txBody>
      </p:sp>
      <p:sp>
        <p:nvSpPr>
          <p:cNvPr id="6" name="Θέση υποσέλιδου 5">
            <a:extLst>
              <a:ext uri="{FF2B5EF4-FFF2-40B4-BE49-F238E27FC236}">
                <a16:creationId xmlns:a16="http://schemas.microsoft.com/office/drawing/2014/main" id="{AF45B22E-AFD4-EB40-0F5A-7DDF75411107}"/>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B6FC40F-9A36-69D8-5960-73B06ADCDBF5}"/>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776321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F55BD0E-ACB0-F32F-2E40-61B53F91E9A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59647C48-58F9-1D41-3599-64F8768DB10A}"/>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2EB6C4A-BE76-9C2C-CF1D-3B213480673C}"/>
              </a:ext>
            </a:extLst>
          </p:cNvPr>
          <p:cNvSpPr>
            <a:spLocks noGrp="1"/>
          </p:cNvSpPr>
          <p:nvPr>
            <p:ph type="dt" sz="half" idx="10"/>
          </p:nvPr>
        </p:nvSpPr>
        <p:spPr/>
        <p:txBody>
          <a:bodyPr/>
          <a:lstStyle/>
          <a:p>
            <a:fld id="{33312B16-8557-4743-8EE6-3DDFEC79069C}" type="datetimeFigureOut">
              <a:rPr lang="el-GR" smtClean="0"/>
              <a:t>26/9/2024</a:t>
            </a:fld>
            <a:endParaRPr lang="el-GR"/>
          </a:p>
        </p:txBody>
      </p:sp>
      <p:sp>
        <p:nvSpPr>
          <p:cNvPr id="5" name="Θέση υποσέλιδου 4">
            <a:extLst>
              <a:ext uri="{FF2B5EF4-FFF2-40B4-BE49-F238E27FC236}">
                <a16:creationId xmlns:a16="http://schemas.microsoft.com/office/drawing/2014/main" id="{4102D70D-9B4B-0C37-CBA9-2DE8780220C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202EDDF-5764-A8EC-CADA-CCA704B90D43}"/>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18165221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B77DC1C3-C346-6B0A-080D-73E65C565F59}"/>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1DBF89DD-2E67-7AAC-5247-4A9E9D00A524}"/>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2C0E958-0C65-C4CA-3376-45E282750974}"/>
              </a:ext>
            </a:extLst>
          </p:cNvPr>
          <p:cNvSpPr>
            <a:spLocks noGrp="1"/>
          </p:cNvSpPr>
          <p:nvPr>
            <p:ph type="dt" sz="half" idx="10"/>
          </p:nvPr>
        </p:nvSpPr>
        <p:spPr/>
        <p:txBody>
          <a:bodyPr/>
          <a:lstStyle/>
          <a:p>
            <a:fld id="{33312B16-8557-4743-8EE6-3DDFEC79069C}" type="datetimeFigureOut">
              <a:rPr lang="el-GR" smtClean="0"/>
              <a:t>26/9/2024</a:t>
            </a:fld>
            <a:endParaRPr lang="el-GR"/>
          </a:p>
        </p:txBody>
      </p:sp>
      <p:sp>
        <p:nvSpPr>
          <p:cNvPr id="5" name="Θέση υποσέλιδου 4">
            <a:extLst>
              <a:ext uri="{FF2B5EF4-FFF2-40B4-BE49-F238E27FC236}">
                <a16:creationId xmlns:a16="http://schemas.microsoft.com/office/drawing/2014/main" id="{B64282EE-F41D-7F6B-2076-C658F59BDB1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64A46E9-1CC2-A7D2-B18C-69D2B3FBE553}"/>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2391997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Διαφάνεια τίτλου">
    <p:spTree>
      <p:nvGrpSpPr>
        <p:cNvPr id="1" name=""/>
        <p:cNvGrpSpPr/>
        <p:nvPr/>
      </p:nvGrpSpPr>
      <p:grpSpPr>
        <a:xfrm>
          <a:off x="0" y="0"/>
          <a:ext cx="0" cy="0"/>
          <a:chOff x="0" y="0"/>
          <a:chExt cx="0" cy="0"/>
        </a:xfrm>
      </p:grpSpPr>
      <p:sp>
        <p:nvSpPr>
          <p:cNvPr id="4" name="Θέση ημερομηνίας 3">
            <a:extLst>
              <a:ext uri="{FF2B5EF4-FFF2-40B4-BE49-F238E27FC236}">
                <a16:creationId xmlns:a16="http://schemas.microsoft.com/office/drawing/2014/main" id="{6752D1B5-BA53-6481-474E-2EE7A6D1FF12}"/>
              </a:ext>
            </a:extLst>
          </p:cNvPr>
          <p:cNvSpPr>
            <a:spLocks noGrp="1"/>
          </p:cNvSpPr>
          <p:nvPr>
            <p:ph type="dt" sz="half" idx="10"/>
          </p:nvPr>
        </p:nvSpPr>
        <p:spPr/>
        <p:txBody>
          <a:bodyPr/>
          <a:lstStyle/>
          <a:p>
            <a:fld id="{FA18AEA9-71C6-468C-BEB2-7FB1CAECB70F}" type="datetimeFigureOut">
              <a:rPr lang="el-GR" smtClean="0"/>
              <a:t>26/9/2024</a:t>
            </a:fld>
            <a:endParaRPr lang="el-GR"/>
          </a:p>
        </p:txBody>
      </p:sp>
      <p:sp>
        <p:nvSpPr>
          <p:cNvPr id="5" name="Θέση υποσέλιδου 4">
            <a:extLst>
              <a:ext uri="{FF2B5EF4-FFF2-40B4-BE49-F238E27FC236}">
                <a16:creationId xmlns:a16="http://schemas.microsoft.com/office/drawing/2014/main" id="{DB707AFC-FF13-3D18-A576-6BFF1AD4DF5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BA11A37-CB44-6D2D-E490-97C6255F48DB}"/>
              </a:ext>
            </a:extLst>
          </p:cNvPr>
          <p:cNvSpPr>
            <a:spLocks noGrp="1"/>
          </p:cNvSpPr>
          <p:nvPr>
            <p:ph type="sldNum" sz="quarter" idx="12"/>
          </p:nvPr>
        </p:nvSpPr>
        <p:spPr/>
        <p:txBody>
          <a:bodyPr/>
          <a:lstStyle/>
          <a:p>
            <a:fld id="{F8B1DC26-6129-45E6-B3DE-8F39747A7F71}" type="slidenum">
              <a:rPr lang="el-GR" smtClean="0"/>
              <a:t>‹#›</a:t>
            </a:fld>
            <a:endParaRPr lang="el-GR"/>
          </a:p>
        </p:txBody>
      </p:sp>
      <p:sp>
        <p:nvSpPr>
          <p:cNvPr id="7" name="Θέση τίτλου 1">
            <a:extLst>
              <a:ext uri="{FF2B5EF4-FFF2-40B4-BE49-F238E27FC236}">
                <a16:creationId xmlns:a16="http://schemas.microsoft.com/office/drawing/2014/main" id="{7E16175E-F3D0-4B46-2EE5-9C896A109045}"/>
              </a:ext>
            </a:extLst>
          </p:cNvPr>
          <p:cNvSpPr>
            <a:spLocks noGrp="1"/>
          </p:cNvSpPr>
          <p:nvPr>
            <p:ph type="title"/>
          </p:nvPr>
        </p:nvSpPr>
        <p:spPr>
          <a:xfrm>
            <a:off x="707571" y="887639"/>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Tree>
    <p:extLst>
      <p:ext uri="{BB962C8B-B14F-4D97-AF65-F5344CB8AC3E}">
        <p14:creationId xmlns:p14="http://schemas.microsoft.com/office/powerpoint/2010/main" val="31351459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37468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Προσαρμοσμένη διάταξη">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5C51F3F-A005-3BA9-10E2-3A482100AD8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DB6E654C-8964-0AF7-34FF-BD50C2CF211F}"/>
              </a:ext>
            </a:extLst>
          </p:cNvPr>
          <p:cNvSpPr>
            <a:spLocks noGrp="1"/>
          </p:cNvSpPr>
          <p:nvPr>
            <p:ph type="dt" sz="half" idx="10"/>
          </p:nvPr>
        </p:nvSpPr>
        <p:spPr/>
        <p:txBody>
          <a:bodyPr/>
          <a:lstStyle/>
          <a:p>
            <a:fld id="{33312B16-8557-4743-8EE6-3DDFEC79069C}" type="datetimeFigureOut">
              <a:rPr lang="el-GR" smtClean="0"/>
              <a:t>26/9/2024</a:t>
            </a:fld>
            <a:endParaRPr lang="el-GR"/>
          </a:p>
        </p:txBody>
      </p:sp>
      <p:sp>
        <p:nvSpPr>
          <p:cNvPr id="4" name="Θέση υποσέλιδου 3">
            <a:extLst>
              <a:ext uri="{FF2B5EF4-FFF2-40B4-BE49-F238E27FC236}">
                <a16:creationId xmlns:a16="http://schemas.microsoft.com/office/drawing/2014/main" id="{2DA513F4-377C-8213-406E-E05FDA99FCA8}"/>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E66D9FAF-D353-4D75-6242-880A95ACE3F6}"/>
              </a:ext>
            </a:extLst>
          </p:cNvPr>
          <p:cNvSpPr>
            <a:spLocks noGrp="1"/>
          </p:cNvSpPr>
          <p:nvPr>
            <p:ph type="sldNum" sz="quarter" idx="12"/>
          </p:nvPr>
        </p:nvSpPr>
        <p:spPr/>
        <p:txBody>
          <a:bodyPr/>
          <a:lstStyle/>
          <a:p>
            <a:fld id="{C6DD6E9A-F6BC-4101-9D32-73E53CB7934B}" type="slidenum">
              <a:rPr lang="el-GR" smtClean="0"/>
              <a:t>‹#›</a:t>
            </a:fld>
            <a:endParaRPr lang="el-GR"/>
          </a:p>
        </p:txBody>
      </p:sp>
      <p:sp>
        <p:nvSpPr>
          <p:cNvPr id="6" name="Θέση περιεχομένου 2">
            <a:extLst>
              <a:ext uri="{FF2B5EF4-FFF2-40B4-BE49-F238E27FC236}">
                <a16:creationId xmlns:a16="http://schemas.microsoft.com/office/drawing/2014/main" id="{38F1B451-D1F7-FA4D-007E-083E8C9EDCBE}"/>
              </a:ext>
            </a:extLst>
          </p:cNvPr>
          <p:cNvSpPr>
            <a:spLocks noGrp="1"/>
          </p:cNvSpPr>
          <p:nvPr>
            <p:ph idx="1"/>
          </p:nvPr>
        </p:nvSpPr>
        <p:spPr>
          <a:xfrm>
            <a:off x="838200" y="1825625"/>
            <a:ext cx="10515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Tree>
    <p:extLst>
      <p:ext uri="{BB962C8B-B14F-4D97-AF65-F5344CB8AC3E}">
        <p14:creationId xmlns:p14="http://schemas.microsoft.com/office/powerpoint/2010/main" val="1493840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E5B180-03A5-54B2-FF10-D88D62CB1B6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FD8BD2AB-2786-DEEA-66E7-D27B1A80A321}"/>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F7A3B8E-6754-BC80-511E-63AA56052E42}"/>
              </a:ext>
            </a:extLst>
          </p:cNvPr>
          <p:cNvSpPr>
            <a:spLocks noGrp="1"/>
          </p:cNvSpPr>
          <p:nvPr>
            <p:ph type="dt" sz="half" idx="10"/>
          </p:nvPr>
        </p:nvSpPr>
        <p:spPr/>
        <p:txBody>
          <a:bodyPr/>
          <a:lstStyle/>
          <a:p>
            <a:fld id="{33312B16-8557-4743-8EE6-3DDFEC79069C}" type="datetimeFigureOut">
              <a:rPr lang="el-GR" smtClean="0"/>
              <a:t>26/9/2024</a:t>
            </a:fld>
            <a:endParaRPr lang="el-GR"/>
          </a:p>
        </p:txBody>
      </p:sp>
      <p:sp>
        <p:nvSpPr>
          <p:cNvPr id="5" name="Θέση υποσέλιδου 4">
            <a:extLst>
              <a:ext uri="{FF2B5EF4-FFF2-40B4-BE49-F238E27FC236}">
                <a16:creationId xmlns:a16="http://schemas.microsoft.com/office/drawing/2014/main" id="{BD22244D-72CD-2979-F484-8014864503F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7DE94E2-BE2B-0F7F-9628-25ECE7C8DDBC}"/>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341818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BC31601-5B7E-E389-2AE1-ABDA92D4B0E2}"/>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86131FF-6BD8-B2C6-28DD-930B5881A67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4726B1E2-C7FB-27B2-717D-5D4208E3B7BD}"/>
              </a:ext>
            </a:extLst>
          </p:cNvPr>
          <p:cNvSpPr>
            <a:spLocks noGrp="1"/>
          </p:cNvSpPr>
          <p:nvPr>
            <p:ph type="dt" sz="half" idx="10"/>
          </p:nvPr>
        </p:nvSpPr>
        <p:spPr/>
        <p:txBody>
          <a:bodyPr/>
          <a:lstStyle/>
          <a:p>
            <a:fld id="{33312B16-8557-4743-8EE6-3DDFEC79069C}" type="datetimeFigureOut">
              <a:rPr lang="el-GR" smtClean="0"/>
              <a:t>26/9/2024</a:t>
            </a:fld>
            <a:endParaRPr lang="el-GR"/>
          </a:p>
        </p:txBody>
      </p:sp>
      <p:sp>
        <p:nvSpPr>
          <p:cNvPr id="5" name="Θέση υποσέλιδου 4">
            <a:extLst>
              <a:ext uri="{FF2B5EF4-FFF2-40B4-BE49-F238E27FC236}">
                <a16:creationId xmlns:a16="http://schemas.microsoft.com/office/drawing/2014/main" id="{2B663768-C5D9-E0C5-8700-0D441B623D5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157E914-FAC1-1C33-3BE9-CA363AF22B56}"/>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140832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8ED5962-0662-A4B9-DA37-982F3BC1942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2EBBE3A-CF74-1428-8034-9927074D2269}"/>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26B8698B-2578-4AE5-A22A-F33DC80AAEB9}"/>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2C2523CD-C411-DF42-96BE-5013E8427F8E}"/>
              </a:ext>
            </a:extLst>
          </p:cNvPr>
          <p:cNvSpPr>
            <a:spLocks noGrp="1"/>
          </p:cNvSpPr>
          <p:nvPr>
            <p:ph type="dt" sz="half" idx="10"/>
          </p:nvPr>
        </p:nvSpPr>
        <p:spPr/>
        <p:txBody>
          <a:bodyPr/>
          <a:lstStyle/>
          <a:p>
            <a:fld id="{33312B16-8557-4743-8EE6-3DDFEC79069C}" type="datetimeFigureOut">
              <a:rPr lang="el-GR" smtClean="0"/>
              <a:t>26/9/2024</a:t>
            </a:fld>
            <a:endParaRPr lang="el-GR"/>
          </a:p>
        </p:txBody>
      </p:sp>
      <p:sp>
        <p:nvSpPr>
          <p:cNvPr id="6" name="Θέση υποσέλιδου 5">
            <a:extLst>
              <a:ext uri="{FF2B5EF4-FFF2-40B4-BE49-F238E27FC236}">
                <a16:creationId xmlns:a16="http://schemas.microsoft.com/office/drawing/2014/main" id="{F00A34AE-467F-C56F-F5D0-88345088A7C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902BEBD-379D-CE1B-D170-5AB319ADCDCA}"/>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124960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8D81447-91D5-E3FA-4665-322C6E37777E}"/>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77BB54E7-9723-FC84-5E40-FD9C5B5EA2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DFC01F0D-5FB6-E559-65AD-E935293C164C}"/>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7A9E3192-004C-C164-D50A-320CAC785B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8B456367-AB5B-6B8B-AE42-39EAD7C3D14F}"/>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50E4C15F-4F64-8D60-AEC3-0EE18BA892D8}"/>
              </a:ext>
            </a:extLst>
          </p:cNvPr>
          <p:cNvSpPr>
            <a:spLocks noGrp="1"/>
          </p:cNvSpPr>
          <p:nvPr>
            <p:ph type="dt" sz="half" idx="10"/>
          </p:nvPr>
        </p:nvSpPr>
        <p:spPr/>
        <p:txBody>
          <a:bodyPr/>
          <a:lstStyle/>
          <a:p>
            <a:fld id="{33312B16-8557-4743-8EE6-3DDFEC79069C}" type="datetimeFigureOut">
              <a:rPr lang="el-GR" smtClean="0"/>
              <a:t>26/9/2024</a:t>
            </a:fld>
            <a:endParaRPr lang="el-GR"/>
          </a:p>
        </p:txBody>
      </p:sp>
      <p:sp>
        <p:nvSpPr>
          <p:cNvPr id="8" name="Θέση υποσέλιδου 7">
            <a:extLst>
              <a:ext uri="{FF2B5EF4-FFF2-40B4-BE49-F238E27FC236}">
                <a16:creationId xmlns:a16="http://schemas.microsoft.com/office/drawing/2014/main" id="{2BDE0303-FC11-56B8-3B92-8680921BFA12}"/>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33985EC7-CF44-F42B-603E-2ED0A46960BE}"/>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25930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12C978-79DA-B2DF-BA1E-F79B7076B06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FFC4F3B5-BCDD-E310-F14E-9B644255DCC0}"/>
              </a:ext>
            </a:extLst>
          </p:cNvPr>
          <p:cNvSpPr>
            <a:spLocks noGrp="1"/>
          </p:cNvSpPr>
          <p:nvPr>
            <p:ph type="dt" sz="half" idx="10"/>
          </p:nvPr>
        </p:nvSpPr>
        <p:spPr/>
        <p:txBody>
          <a:bodyPr/>
          <a:lstStyle/>
          <a:p>
            <a:fld id="{33312B16-8557-4743-8EE6-3DDFEC79069C}" type="datetimeFigureOut">
              <a:rPr lang="el-GR" smtClean="0"/>
              <a:t>26/9/2024</a:t>
            </a:fld>
            <a:endParaRPr lang="el-GR"/>
          </a:p>
        </p:txBody>
      </p:sp>
      <p:sp>
        <p:nvSpPr>
          <p:cNvPr id="4" name="Θέση υποσέλιδου 3">
            <a:extLst>
              <a:ext uri="{FF2B5EF4-FFF2-40B4-BE49-F238E27FC236}">
                <a16:creationId xmlns:a16="http://schemas.microsoft.com/office/drawing/2014/main" id="{B0D03EE5-8F19-1B71-D626-2B7DE5A4C101}"/>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3E86306C-C37E-5F48-0ECB-7BD8E9D24CCE}"/>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972026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7323DC95-1F9B-1304-D7CB-2DFB69813285}"/>
              </a:ext>
            </a:extLst>
          </p:cNvPr>
          <p:cNvSpPr>
            <a:spLocks noGrp="1"/>
          </p:cNvSpPr>
          <p:nvPr>
            <p:ph type="dt" sz="half" idx="10"/>
          </p:nvPr>
        </p:nvSpPr>
        <p:spPr/>
        <p:txBody>
          <a:bodyPr/>
          <a:lstStyle/>
          <a:p>
            <a:fld id="{33312B16-8557-4743-8EE6-3DDFEC79069C}" type="datetimeFigureOut">
              <a:rPr lang="el-GR" smtClean="0"/>
              <a:t>26/9/2024</a:t>
            </a:fld>
            <a:endParaRPr lang="el-GR"/>
          </a:p>
        </p:txBody>
      </p:sp>
      <p:sp>
        <p:nvSpPr>
          <p:cNvPr id="3" name="Θέση υποσέλιδου 2">
            <a:extLst>
              <a:ext uri="{FF2B5EF4-FFF2-40B4-BE49-F238E27FC236}">
                <a16:creationId xmlns:a16="http://schemas.microsoft.com/office/drawing/2014/main" id="{FFEEAAAA-C5B4-8079-5026-3F96E46F0A5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9438664D-825B-70E2-B424-B0E48334834F}"/>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081542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62D9265-3AED-E571-B24E-474E4433C96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26D340B-9A85-D1A4-B2A3-B979FECF7E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16F1AF9A-BCBF-4FEE-E23D-9E8716917A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AE209292-DA13-E712-0F08-993783B9C4A1}"/>
              </a:ext>
            </a:extLst>
          </p:cNvPr>
          <p:cNvSpPr>
            <a:spLocks noGrp="1"/>
          </p:cNvSpPr>
          <p:nvPr>
            <p:ph type="dt" sz="half" idx="10"/>
          </p:nvPr>
        </p:nvSpPr>
        <p:spPr/>
        <p:txBody>
          <a:bodyPr/>
          <a:lstStyle/>
          <a:p>
            <a:fld id="{33312B16-8557-4743-8EE6-3DDFEC79069C}" type="datetimeFigureOut">
              <a:rPr lang="el-GR" smtClean="0"/>
              <a:t>26/9/2024</a:t>
            </a:fld>
            <a:endParaRPr lang="el-GR"/>
          </a:p>
        </p:txBody>
      </p:sp>
      <p:sp>
        <p:nvSpPr>
          <p:cNvPr id="6" name="Θέση υποσέλιδου 5">
            <a:extLst>
              <a:ext uri="{FF2B5EF4-FFF2-40B4-BE49-F238E27FC236}">
                <a16:creationId xmlns:a16="http://schemas.microsoft.com/office/drawing/2014/main" id="{BCA5D16D-8992-6C3A-7D88-AB6205BCA122}"/>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7CFBF6E2-149E-8E53-CE23-E07A765AF943}"/>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998600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2396CA78-E66D-AA14-B2F5-C8BA18BBFBF2}"/>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269" y="0"/>
            <a:ext cx="12189461" cy="6858000"/>
          </a:xfrm>
          <a:prstGeom prst="rect">
            <a:avLst/>
          </a:prstGeom>
        </p:spPr>
      </p:pic>
      <p:sp>
        <p:nvSpPr>
          <p:cNvPr id="2" name="Θέση τίτλου 1">
            <a:extLst>
              <a:ext uri="{FF2B5EF4-FFF2-40B4-BE49-F238E27FC236}">
                <a16:creationId xmlns:a16="http://schemas.microsoft.com/office/drawing/2014/main" id="{751C3A3A-2600-909B-C7FA-BAFEDE7B28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1C4AA6C-A549-9668-BC95-EFB9918480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C052320E-A551-2E40-8D7A-9CCB3B42C8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12B16-8557-4743-8EE6-3DDFEC79069C}" type="datetimeFigureOut">
              <a:rPr lang="el-GR" smtClean="0"/>
              <a:t>26/9/2024</a:t>
            </a:fld>
            <a:endParaRPr lang="el-GR"/>
          </a:p>
        </p:txBody>
      </p:sp>
      <p:sp>
        <p:nvSpPr>
          <p:cNvPr id="5" name="Θέση υποσέλιδου 4">
            <a:extLst>
              <a:ext uri="{FF2B5EF4-FFF2-40B4-BE49-F238E27FC236}">
                <a16:creationId xmlns:a16="http://schemas.microsoft.com/office/drawing/2014/main" id="{295BD96A-21E8-290D-D80B-E4C72C952E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CA3E2E86-9DD1-AA85-BEF6-A05BBC05D6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ctr">
              <a:defRPr sz="1200">
                <a:solidFill>
                  <a:srgbClr val="0D4F8C"/>
                </a:solidFill>
              </a:defRPr>
            </a:lvl1pPr>
          </a:lstStyle>
          <a:p>
            <a:fld id="{C6DD6E9A-F6BC-4101-9D32-73E53CB7934B}" type="slidenum">
              <a:rPr lang="el-GR" smtClean="0"/>
              <a:pPr/>
              <a:t>‹#›</a:t>
            </a:fld>
            <a:endParaRPr lang="el-GR" dirty="0"/>
          </a:p>
        </p:txBody>
      </p:sp>
      <p:pic>
        <p:nvPicPr>
          <p:cNvPr id="9" name="Εικόνα 8">
            <a:extLst>
              <a:ext uri="{FF2B5EF4-FFF2-40B4-BE49-F238E27FC236}">
                <a16:creationId xmlns:a16="http://schemas.microsoft.com/office/drawing/2014/main" id="{3D71919C-7B8B-91A4-B0A8-D0AF9F0448D2}"/>
              </a:ext>
            </a:extLst>
          </p:cNvPr>
          <p:cNvPicPr>
            <a:picLocks noChangeAspect="1"/>
          </p:cNvPicPr>
          <p:nvPr userDrawn="1"/>
        </p:nvPicPr>
        <p:blipFill>
          <a:blip r:embed="rId15"/>
          <a:stretch>
            <a:fillRect/>
          </a:stretch>
        </p:blipFill>
        <p:spPr>
          <a:xfrm>
            <a:off x="764771" y="6198569"/>
            <a:ext cx="3208713" cy="631482"/>
          </a:xfrm>
          <a:prstGeom prst="rect">
            <a:avLst/>
          </a:prstGeom>
        </p:spPr>
      </p:pic>
    </p:spTree>
    <p:extLst>
      <p:ext uri="{BB962C8B-B14F-4D97-AF65-F5344CB8AC3E}">
        <p14:creationId xmlns:p14="http://schemas.microsoft.com/office/powerpoint/2010/main" val="3038709312"/>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D4F8C"/>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D4F8C"/>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D4F8C"/>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D4F8C"/>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D4F8C"/>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72EFEEE7-16A3-129E-A980-495951F3EEFA}"/>
              </a:ext>
            </a:extLst>
          </p:cNvPr>
          <p:cNvSpPr>
            <a:spLocks noGrp="1"/>
          </p:cNvSpPr>
          <p:nvPr>
            <p:ph type="title"/>
          </p:nvPr>
        </p:nvSpPr>
        <p:spPr>
          <a:xfrm>
            <a:off x="707571" y="887639"/>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
        <p:nvSpPr>
          <p:cNvPr id="4" name="Θέση ημερομηνίας 3">
            <a:extLst>
              <a:ext uri="{FF2B5EF4-FFF2-40B4-BE49-F238E27FC236}">
                <a16:creationId xmlns:a16="http://schemas.microsoft.com/office/drawing/2014/main" id="{6DB554EC-C5F1-0DD1-BF83-B5ECC01592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18AEA9-71C6-468C-BEB2-7FB1CAECB70F}" type="datetimeFigureOut">
              <a:rPr lang="el-GR" smtClean="0"/>
              <a:t>26/9/2024</a:t>
            </a:fld>
            <a:endParaRPr lang="el-GR"/>
          </a:p>
        </p:txBody>
      </p:sp>
      <p:sp>
        <p:nvSpPr>
          <p:cNvPr id="5" name="Θέση υποσέλιδου 4">
            <a:extLst>
              <a:ext uri="{FF2B5EF4-FFF2-40B4-BE49-F238E27FC236}">
                <a16:creationId xmlns:a16="http://schemas.microsoft.com/office/drawing/2014/main" id="{40269398-EA6B-43F4-1772-65E972F5A3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2CDBA4EF-1999-F613-70F6-2AD4EF7FFC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B1DC26-6129-45E6-B3DE-8F39747A7F71}" type="slidenum">
              <a:rPr lang="el-GR" smtClean="0"/>
              <a:t>‹#›</a:t>
            </a:fld>
            <a:endParaRPr lang="el-GR"/>
          </a:p>
        </p:txBody>
      </p:sp>
    </p:spTree>
    <p:extLst>
      <p:ext uri="{BB962C8B-B14F-4D97-AF65-F5344CB8AC3E}">
        <p14:creationId xmlns:p14="http://schemas.microsoft.com/office/powerpoint/2010/main" val="3857993587"/>
      </p:ext>
    </p:extLst>
  </p:cSld>
  <p:clrMap bg1="lt1" tx1="dk1" bg2="lt2" tx2="dk2" accent1="accent1" accent2="accent2" accent3="accent3" accent4="accent4" accent5="accent5" accent6="accent6" hlink="hlink" folHlink="folHlink"/>
  <p:sldLayoutIdLst>
    <p:sldLayoutId id="2147483664" r:id="rId1"/>
  </p:sldLayoutIdLst>
  <p:txStyles>
    <p:titleStyle>
      <a:lvl1pPr algn="l" defTabSz="914400" rtl="0" eaLnBrk="1" latinLnBrk="0" hangingPunct="1">
        <a:lnSpc>
          <a:spcPct val="90000"/>
        </a:lnSpc>
        <a:spcBef>
          <a:spcPct val="0"/>
        </a:spcBef>
        <a:buNone/>
        <a:defRPr sz="3600" kern="1200">
          <a:solidFill>
            <a:srgbClr val="19BEDE"/>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02571069"/>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Εικόνα 6">
            <a:extLst>
              <a:ext uri="{FF2B5EF4-FFF2-40B4-BE49-F238E27FC236}">
                <a16:creationId xmlns:a16="http://schemas.microsoft.com/office/drawing/2014/main" id="{4CC5C05D-F72B-3C8D-9F68-730B308ADC6D}"/>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52" r="-52"/>
          <a:stretch/>
        </p:blipFill>
        <p:spPr>
          <a:xfrm>
            <a:off x="51755" y="5385848"/>
            <a:ext cx="2889850" cy="1360014"/>
          </a:xfrm>
          <a:prstGeom prst="snip1Rect">
            <a:avLst/>
          </a:prstGeom>
        </p:spPr>
      </p:pic>
      <p:sp>
        <p:nvSpPr>
          <p:cNvPr id="4" name="TextBox 3"/>
          <p:cNvSpPr txBox="1"/>
          <p:nvPr/>
        </p:nvSpPr>
        <p:spPr>
          <a:xfrm>
            <a:off x="198408" y="319177"/>
            <a:ext cx="2820837" cy="1414732"/>
          </a:xfrm>
          <a:prstGeom prst="rect">
            <a:avLst/>
          </a:prstGeom>
          <a:solidFill>
            <a:srgbClr val="0D4F8C"/>
          </a:solidFill>
        </p:spPr>
        <p:txBody>
          <a:bodyPr wrap="square" rtlCol="0">
            <a:spAutoFit/>
          </a:bodyPr>
          <a:lstStyle/>
          <a:p>
            <a:endParaRPr lang="el-GR" dirty="0"/>
          </a:p>
        </p:txBody>
      </p:sp>
      <p:sp>
        <p:nvSpPr>
          <p:cNvPr id="2" name="Τίτλος 1">
            <a:extLst>
              <a:ext uri="{FF2B5EF4-FFF2-40B4-BE49-F238E27FC236}">
                <a16:creationId xmlns:a16="http://schemas.microsoft.com/office/drawing/2014/main" id="{4EA2F15A-455E-E61D-541D-C3483ADD1525}"/>
              </a:ext>
            </a:extLst>
          </p:cNvPr>
          <p:cNvSpPr>
            <a:spLocks noGrp="1"/>
          </p:cNvSpPr>
          <p:nvPr>
            <p:ph type="ctrTitle"/>
          </p:nvPr>
        </p:nvSpPr>
        <p:spPr>
          <a:xfrm>
            <a:off x="0" y="407153"/>
            <a:ext cx="12192000" cy="1463675"/>
          </a:xfrm>
        </p:spPr>
        <p:txBody>
          <a:bodyPr anchor="ctr">
            <a:noAutofit/>
          </a:bodyPr>
          <a:lstStyle/>
          <a:p>
            <a:pPr algn="ctr">
              <a:lnSpc>
                <a:spcPct val="120000"/>
              </a:lnSpc>
            </a:pPr>
            <a:r>
              <a:rPr lang="el-GR" sz="3200" b="1" dirty="0"/>
              <a:t>Τεχνική Συνάντηση για την κατάρτιση </a:t>
            </a:r>
            <a:br>
              <a:rPr lang="el-GR" sz="3200" b="1" dirty="0"/>
            </a:br>
            <a:r>
              <a:rPr lang="el-GR" sz="3200" b="1" dirty="0"/>
              <a:t>Επιχειρησιακού Σχεδίου Τομέα Υδάτων </a:t>
            </a:r>
            <a:br>
              <a:rPr lang="el-GR" sz="3200" b="1" dirty="0"/>
            </a:br>
            <a:r>
              <a:rPr lang="el-GR" sz="3200" b="1" dirty="0"/>
              <a:t>Βάσει Ολιστικής Προσέγγισης</a:t>
            </a:r>
            <a:endParaRPr lang="el-GR" sz="3200" dirty="0"/>
          </a:p>
        </p:txBody>
      </p:sp>
      <p:sp>
        <p:nvSpPr>
          <p:cNvPr id="3" name="Υπότιτλος 2">
            <a:extLst>
              <a:ext uri="{FF2B5EF4-FFF2-40B4-BE49-F238E27FC236}">
                <a16:creationId xmlns:a16="http://schemas.microsoft.com/office/drawing/2014/main" id="{AF4C35F4-0304-55DE-B493-0D5FA8737181}"/>
              </a:ext>
            </a:extLst>
          </p:cNvPr>
          <p:cNvSpPr>
            <a:spLocks noGrp="1"/>
          </p:cNvSpPr>
          <p:nvPr>
            <p:ph type="subTitle" idx="1"/>
          </p:nvPr>
        </p:nvSpPr>
        <p:spPr>
          <a:xfrm>
            <a:off x="0" y="2509432"/>
            <a:ext cx="12192000" cy="1107996"/>
          </a:xfrm>
        </p:spPr>
        <p:txBody>
          <a:bodyPr>
            <a:noAutofit/>
          </a:bodyPr>
          <a:lstStyle/>
          <a:p>
            <a:pPr algn="ctr"/>
            <a:r>
              <a:rPr lang="el-GR" sz="2800" b="1" dirty="0">
                <a:solidFill>
                  <a:srgbClr val="00BFE0"/>
                </a:solidFill>
              </a:rPr>
              <a:t>Κομοτηνή,</a:t>
            </a:r>
            <a:r>
              <a:rPr lang="en-US" sz="2800" b="1" dirty="0">
                <a:solidFill>
                  <a:srgbClr val="00BFE0"/>
                </a:solidFill>
              </a:rPr>
              <a:t> </a:t>
            </a:r>
            <a:r>
              <a:rPr lang="el-GR" sz="2800" b="1" dirty="0">
                <a:solidFill>
                  <a:srgbClr val="00BFE0"/>
                </a:solidFill>
              </a:rPr>
              <a:t>26/09/2024</a:t>
            </a:r>
          </a:p>
        </p:txBody>
      </p:sp>
    </p:spTree>
    <p:extLst>
      <p:ext uri="{BB962C8B-B14F-4D97-AF65-F5344CB8AC3E}">
        <p14:creationId xmlns:p14="http://schemas.microsoft.com/office/powerpoint/2010/main" val="3454006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heckerboard(across)">
                                      <p:cBhvr>
                                        <p:cTn id="10" dur="500"/>
                                        <p:tgtEl>
                                          <p:spTgt spid="2"/>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checkerboard(across)">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Υπότιτλος 2">
            <a:extLst>
              <a:ext uri="{FF2B5EF4-FFF2-40B4-BE49-F238E27FC236}">
                <a16:creationId xmlns:a16="http://schemas.microsoft.com/office/drawing/2014/main" id="{48844172-8C6B-8620-F4FC-6BA6B2891BCE}"/>
              </a:ext>
            </a:extLst>
          </p:cNvPr>
          <p:cNvSpPr txBox="1">
            <a:spLocks/>
          </p:cNvSpPr>
          <p:nvPr/>
        </p:nvSpPr>
        <p:spPr>
          <a:xfrm>
            <a:off x="0" y="2509432"/>
            <a:ext cx="12192000" cy="11079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D4F8C"/>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D4F8C"/>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D4F8C"/>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D4F8C"/>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D4F8C"/>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l-GR" b="1" dirty="0">
                <a:solidFill>
                  <a:srgbClr val="FF0000"/>
                </a:solidFill>
              </a:rPr>
              <a:t>88 έργα Δημόσιας Δαπάνης 237 εκατ. € στον τομέα των υδάτων την περίοδο 2014-2020</a:t>
            </a:r>
          </a:p>
        </p:txBody>
      </p:sp>
    </p:spTree>
    <p:extLst>
      <p:ext uri="{BB962C8B-B14F-4D97-AF65-F5344CB8AC3E}">
        <p14:creationId xmlns:p14="http://schemas.microsoft.com/office/powerpoint/2010/main" val="3803160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Υπότιτλος 2">
            <a:extLst>
              <a:ext uri="{FF2B5EF4-FFF2-40B4-BE49-F238E27FC236}">
                <a16:creationId xmlns:a16="http://schemas.microsoft.com/office/drawing/2014/main" id="{816C10CB-4D1E-59ED-F4A2-5B891EE32DFA}"/>
              </a:ext>
            </a:extLst>
          </p:cNvPr>
          <p:cNvSpPr txBox="1">
            <a:spLocks/>
          </p:cNvSpPr>
          <p:nvPr/>
        </p:nvSpPr>
        <p:spPr>
          <a:xfrm>
            <a:off x="0" y="298892"/>
            <a:ext cx="12192000" cy="61550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D4F8C"/>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D4F8C"/>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D4F8C"/>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D4F8C"/>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D4F8C"/>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l-GR" b="1" dirty="0">
                <a:solidFill>
                  <a:srgbClr val="FF0000"/>
                </a:solidFill>
              </a:rPr>
              <a:t>…. περισσότερα από 850 εκατ. € από το 2000 έως το 2014</a:t>
            </a:r>
          </a:p>
        </p:txBody>
      </p:sp>
      <p:pic>
        <p:nvPicPr>
          <p:cNvPr id="8" name="Εικόνα 7">
            <a:extLst>
              <a:ext uri="{FF2B5EF4-FFF2-40B4-BE49-F238E27FC236}">
                <a16:creationId xmlns:a16="http://schemas.microsoft.com/office/drawing/2014/main" id="{E742B27E-BCD8-82AD-9B71-5F2BC2E1A86B}"/>
              </a:ext>
            </a:extLst>
          </p:cNvPr>
          <p:cNvPicPr>
            <a:picLocks noChangeAspect="1"/>
          </p:cNvPicPr>
          <p:nvPr/>
        </p:nvPicPr>
        <p:blipFill>
          <a:blip r:embed="rId2"/>
          <a:srcRect l="38593" t="16569" r="9781" b="9774"/>
          <a:stretch/>
        </p:blipFill>
        <p:spPr>
          <a:xfrm>
            <a:off x="2722095" y="790113"/>
            <a:ext cx="6747810" cy="5415378"/>
          </a:xfrm>
          <a:prstGeom prst="rect">
            <a:avLst/>
          </a:prstGeom>
        </p:spPr>
      </p:pic>
    </p:spTree>
    <p:extLst>
      <p:ext uri="{BB962C8B-B14F-4D97-AF65-F5344CB8AC3E}">
        <p14:creationId xmlns:p14="http://schemas.microsoft.com/office/powerpoint/2010/main" val="1975084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checkerboard(across)">
                                      <p:cBhvr>
                                        <p:cTn id="7" dur="500"/>
                                        <p:tgtEl>
                                          <p:spTgt spid="6">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5BED362F-3A2D-90D8-74AF-ED2EA087CBFA}"/>
              </a:ext>
            </a:extLst>
          </p:cNvPr>
          <p:cNvPicPr>
            <a:picLocks noChangeAspect="1"/>
          </p:cNvPicPr>
          <p:nvPr/>
        </p:nvPicPr>
        <p:blipFill>
          <a:blip r:embed="rId2"/>
          <a:srcRect l="16094" t="43750" r="14063" b="32361"/>
          <a:stretch/>
        </p:blipFill>
        <p:spPr>
          <a:xfrm>
            <a:off x="-1" y="380998"/>
            <a:ext cx="12178928" cy="2343151"/>
          </a:xfrm>
          <a:prstGeom prst="rect">
            <a:avLst/>
          </a:prstGeom>
        </p:spPr>
      </p:pic>
    </p:spTree>
    <p:extLst>
      <p:ext uri="{BB962C8B-B14F-4D97-AF65-F5344CB8AC3E}">
        <p14:creationId xmlns:p14="http://schemas.microsoft.com/office/powerpoint/2010/main" val="1532877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6EF2EC49-3F89-20E7-3FFB-7809AEAD65FC}"/>
              </a:ext>
            </a:extLst>
          </p:cNvPr>
          <p:cNvPicPr>
            <a:picLocks noChangeAspect="1"/>
          </p:cNvPicPr>
          <p:nvPr/>
        </p:nvPicPr>
        <p:blipFill>
          <a:blip r:embed="rId2"/>
          <a:srcRect l="23594" t="13333" r="22500" b="7916"/>
          <a:stretch/>
        </p:blipFill>
        <p:spPr>
          <a:xfrm>
            <a:off x="2566458" y="438150"/>
            <a:ext cx="7059083" cy="5800725"/>
          </a:xfrm>
          <a:prstGeom prst="rect">
            <a:avLst/>
          </a:prstGeom>
        </p:spPr>
      </p:pic>
    </p:spTree>
    <p:extLst>
      <p:ext uri="{BB962C8B-B14F-4D97-AF65-F5344CB8AC3E}">
        <p14:creationId xmlns:p14="http://schemas.microsoft.com/office/powerpoint/2010/main" val="575612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Εικόνα 6">
            <a:extLst>
              <a:ext uri="{FF2B5EF4-FFF2-40B4-BE49-F238E27FC236}">
                <a16:creationId xmlns:a16="http://schemas.microsoft.com/office/drawing/2014/main" id="{4FB9B9AA-9A96-A61C-AF46-D1244315CC95}"/>
              </a:ext>
            </a:extLst>
          </p:cNvPr>
          <p:cNvPicPr>
            <a:picLocks noChangeAspect="1"/>
          </p:cNvPicPr>
          <p:nvPr/>
        </p:nvPicPr>
        <p:blipFill rotWithShape="1">
          <a:blip r:embed="rId2"/>
          <a:srcRect l="26970" t="15297" r="38485" b="8384"/>
          <a:stretch/>
        </p:blipFill>
        <p:spPr>
          <a:xfrm>
            <a:off x="0" y="257175"/>
            <a:ext cx="5281064" cy="6562725"/>
          </a:xfrm>
          <a:prstGeom prst="rect">
            <a:avLst/>
          </a:prstGeom>
        </p:spPr>
      </p:pic>
      <p:pic>
        <p:nvPicPr>
          <p:cNvPr id="8" name="Εικόνα 7">
            <a:extLst>
              <a:ext uri="{FF2B5EF4-FFF2-40B4-BE49-F238E27FC236}">
                <a16:creationId xmlns:a16="http://schemas.microsoft.com/office/drawing/2014/main" id="{3AECF2E9-FE69-D89B-B80A-91B2052C9447}"/>
              </a:ext>
            </a:extLst>
          </p:cNvPr>
          <p:cNvPicPr>
            <a:picLocks noChangeAspect="1"/>
          </p:cNvPicPr>
          <p:nvPr/>
        </p:nvPicPr>
        <p:blipFill rotWithShape="1">
          <a:blip r:embed="rId3"/>
          <a:srcRect l="28788" t="16734" r="38990" b="8383"/>
          <a:stretch/>
        </p:blipFill>
        <p:spPr>
          <a:xfrm>
            <a:off x="7077075" y="188563"/>
            <a:ext cx="5114925" cy="6686281"/>
          </a:xfrm>
          <a:prstGeom prst="rect">
            <a:avLst/>
          </a:prstGeom>
        </p:spPr>
      </p:pic>
    </p:spTree>
    <p:extLst>
      <p:ext uri="{BB962C8B-B14F-4D97-AF65-F5344CB8AC3E}">
        <p14:creationId xmlns:p14="http://schemas.microsoft.com/office/powerpoint/2010/main" val="3450112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par>
                                <p:cTn id="8" presetID="5" presetClass="entr" presetSubtype="1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heckerboard(across)">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957FDDE-D0ED-6893-844D-D44C26B2B28D}"/>
              </a:ext>
            </a:extLst>
          </p:cNvPr>
          <p:cNvSpPr>
            <a:spLocks noGrp="1"/>
          </p:cNvSpPr>
          <p:nvPr>
            <p:ph type="title"/>
          </p:nvPr>
        </p:nvSpPr>
        <p:spPr>
          <a:xfrm>
            <a:off x="215900" y="365125"/>
            <a:ext cx="11976100" cy="1325563"/>
          </a:xfrm>
        </p:spPr>
        <p:txBody>
          <a:bodyPr/>
          <a:lstStyle/>
          <a:p>
            <a:r>
              <a:rPr lang="el-GR" dirty="0"/>
              <a:t>Ενδεικτικές Δράσεις – Πόσιμο Νερό</a:t>
            </a:r>
          </a:p>
        </p:txBody>
      </p:sp>
      <p:sp>
        <p:nvSpPr>
          <p:cNvPr id="3" name="Rectangle 2">
            <a:extLst>
              <a:ext uri="{FF2B5EF4-FFF2-40B4-BE49-F238E27FC236}">
                <a16:creationId xmlns:a16="http://schemas.microsoft.com/office/drawing/2014/main" id="{AD8B456F-CAE2-36C8-8F20-9561B9819CE8}"/>
              </a:ext>
            </a:extLst>
          </p:cNvPr>
          <p:cNvSpPr>
            <a:spLocks noChangeArrowheads="1"/>
          </p:cNvSpPr>
          <p:nvPr/>
        </p:nvSpPr>
        <p:spPr bwMode="auto">
          <a:xfrm>
            <a:off x="0" y="1531366"/>
            <a:ext cx="12192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fontAlgn="base">
              <a:spcBef>
                <a:spcPct val="0"/>
              </a:spcBef>
              <a:spcAft>
                <a:spcPct val="0"/>
              </a:spcAft>
            </a:pPr>
            <a:r>
              <a:rPr lang="el-GR" sz="2000" b="1" dirty="0">
                <a:solidFill>
                  <a:srgbClr val="0033CC"/>
                </a:solidFill>
                <a:latin typeface="Calibri" panose="020F0502020204030204" pitchFamily="34" charset="0"/>
                <a:cs typeface="Calibri" panose="020F0502020204030204" pitchFamily="34" charset="0"/>
              </a:rPr>
              <a:t>Οι ανάγκες στην Π-ΑΜΘ ως προς το πόσιμο νερό ιεραρχούνται βάσει σκοπιμότητας ως κάτωθι:</a:t>
            </a:r>
          </a:p>
        </p:txBody>
      </p:sp>
      <p:sp>
        <p:nvSpPr>
          <p:cNvPr id="4" name="Rectangle 2">
            <a:extLst>
              <a:ext uri="{FF2B5EF4-FFF2-40B4-BE49-F238E27FC236}">
                <a16:creationId xmlns:a16="http://schemas.microsoft.com/office/drawing/2014/main" id="{C0A4A6FA-1FD1-5EE6-3DD9-8402C39EF5D4}"/>
              </a:ext>
            </a:extLst>
          </p:cNvPr>
          <p:cNvSpPr>
            <a:spLocks noChangeArrowheads="1"/>
          </p:cNvSpPr>
          <p:nvPr/>
        </p:nvSpPr>
        <p:spPr bwMode="auto">
          <a:xfrm>
            <a:off x="0" y="2071895"/>
            <a:ext cx="121920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marL="360363" indent="-360363" fontAlgn="base">
              <a:spcBef>
                <a:spcPct val="0"/>
              </a:spcBef>
              <a:spcAft>
                <a:spcPct val="0"/>
              </a:spcAft>
              <a:buFont typeface="Wingdings" panose="05000000000000000000" pitchFamily="2" charset="2"/>
              <a:buChar char="§"/>
              <a:tabLst>
                <a:tab pos="360363" algn="l"/>
              </a:tabLst>
            </a:pPr>
            <a:r>
              <a:rPr lang="el-GR" sz="2000" dirty="0">
                <a:solidFill>
                  <a:srgbClr val="0033CC"/>
                </a:solidFill>
                <a:latin typeface="Calibri" panose="020F0502020204030204" pitchFamily="34" charset="0"/>
                <a:cs typeface="Calibri" panose="020F0502020204030204" pitchFamily="34" charset="0"/>
              </a:rPr>
              <a:t>Στην </a:t>
            </a:r>
            <a:r>
              <a:rPr lang="el-GR" sz="2000" b="1" dirty="0">
                <a:solidFill>
                  <a:srgbClr val="0033CC"/>
                </a:solidFill>
                <a:latin typeface="Calibri" panose="020F0502020204030204" pitchFamily="34" charset="0"/>
                <a:cs typeface="Calibri" panose="020F0502020204030204" pitchFamily="34" charset="0"/>
              </a:rPr>
              <a:t>1η προτεραιότητα </a:t>
            </a:r>
            <a:r>
              <a:rPr lang="el-GR" sz="2000" dirty="0">
                <a:solidFill>
                  <a:srgbClr val="0033CC"/>
                </a:solidFill>
                <a:latin typeface="Calibri" panose="020F0502020204030204" pitchFamily="34" charset="0"/>
                <a:cs typeface="Calibri" panose="020F0502020204030204" pitchFamily="34" charset="0"/>
              </a:rPr>
              <a:t>εντάσσονται </a:t>
            </a:r>
            <a:r>
              <a:rPr lang="el-GR" sz="2000" b="1" dirty="0">
                <a:solidFill>
                  <a:srgbClr val="0033CC"/>
                </a:solidFill>
                <a:latin typeface="Calibri" panose="020F0502020204030204" pitchFamily="34" charset="0"/>
                <a:cs typeface="Calibri" panose="020F0502020204030204" pitchFamily="34" charset="0"/>
              </a:rPr>
              <a:t>τα έργα εξασφάλισης επαρκούς ποσότητας και καλής ποιότητας πόσιμου νερού</a:t>
            </a:r>
            <a:r>
              <a:rPr lang="el-GR" sz="2000" dirty="0">
                <a:solidFill>
                  <a:srgbClr val="0033CC"/>
                </a:solidFill>
                <a:latin typeface="Calibri" panose="020F0502020204030204" pitchFamily="34" charset="0"/>
                <a:cs typeface="Calibri" panose="020F0502020204030204" pitchFamily="34" charset="0"/>
              </a:rPr>
              <a:t>. Εντάσσονται κυρίως έργα υδροληψίας, εγκαταστάσεις επεξεργασίας και δίκτυα εφ’ όσον τα τελευταία έχουν μεγάλες διαρροές και κρίνονται απαραίτητα.</a:t>
            </a:r>
          </a:p>
        </p:txBody>
      </p:sp>
      <p:sp>
        <p:nvSpPr>
          <p:cNvPr id="5" name="Rectangle 2">
            <a:extLst>
              <a:ext uri="{FF2B5EF4-FFF2-40B4-BE49-F238E27FC236}">
                <a16:creationId xmlns:a16="http://schemas.microsoft.com/office/drawing/2014/main" id="{AD8B456F-CAE2-36C8-8F20-9561B9819CE8}"/>
              </a:ext>
            </a:extLst>
          </p:cNvPr>
          <p:cNvSpPr>
            <a:spLocks noChangeArrowheads="1"/>
          </p:cNvSpPr>
          <p:nvPr/>
        </p:nvSpPr>
        <p:spPr bwMode="auto">
          <a:xfrm>
            <a:off x="0" y="3179891"/>
            <a:ext cx="121920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marL="360363" indent="-360363" algn="just" fontAlgn="base">
              <a:spcBef>
                <a:spcPct val="0"/>
              </a:spcBef>
              <a:spcAft>
                <a:spcPct val="0"/>
              </a:spcAft>
              <a:buFont typeface="Wingdings" panose="05000000000000000000" pitchFamily="2" charset="2"/>
              <a:buChar char="§"/>
              <a:tabLst>
                <a:tab pos="360363" algn="l"/>
              </a:tabLst>
            </a:pPr>
            <a:r>
              <a:rPr lang="el-GR" sz="2000" dirty="0">
                <a:solidFill>
                  <a:srgbClr val="0033CC"/>
                </a:solidFill>
                <a:latin typeface="Calibri" panose="020F0502020204030204" pitchFamily="34" charset="0"/>
                <a:cs typeface="Calibri" panose="020F0502020204030204" pitchFamily="34" charset="0"/>
              </a:rPr>
              <a:t>Στη </a:t>
            </a:r>
            <a:r>
              <a:rPr lang="el-GR" sz="2000" b="1" dirty="0">
                <a:solidFill>
                  <a:srgbClr val="0033CC"/>
                </a:solidFill>
                <a:latin typeface="Calibri" panose="020F0502020204030204" pitchFamily="34" charset="0"/>
                <a:cs typeface="Calibri" panose="020F0502020204030204" pitchFamily="34" charset="0"/>
              </a:rPr>
              <a:t>2η προτεραιότητα</a:t>
            </a:r>
            <a:r>
              <a:rPr lang="el-GR" sz="2000" dirty="0">
                <a:solidFill>
                  <a:srgbClr val="0033CC"/>
                </a:solidFill>
                <a:latin typeface="Calibri" panose="020F0502020204030204" pitchFamily="34" charset="0"/>
                <a:cs typeface="Calibri" panose="020F0502020204030204" pitchFamily="34" charset="0"/>
              </a:rPr>
              <a:t> εντάσσονται έργα που αφορούν αναγκαίες αναβαθμίσεις ή αντικαταστάσεις πεπαλαιωμένων ή ακατάλληλης ποιότητας υποδομών ύδρευσης όλων των κατηγοριών, όπως έργα αντικατάστασης δικτύων ύδρευσης με μεγάλες διαρροές (η μείωση των διαρροών αποτελεί ένα από τους σημαντικούς στόχους της Οδηγίας (ΕΕ) 2020/2184), έργα εκσυγχρονισμού και αναβάθμισης μονάδων επεξεργασίας έργα αντικατάστασης παλαιωμένων δεξαμενών και αντλιοστασίων και έργα εξοικονόμησης ενέργειας.</a:t>
            </a:r>
          </a:p>
        </p:txBody>
      </p:sp>
      <p:sp>
        <p:nvSpPr>
          <p:cNvPr id="7" name="Rectangle 2">
            <a:extLst>
              <a:ext uri="{FF2B5EF4-FFF2-40B4-BE49-F238E27FC236}">
                <a16:creationId xmlns:a16="http://schemas.microsoft.com/office/drawing/2014/main" id="{C2D7F411-13E0-0907-FFE1-7A6D86437271}"/>
              </a:ext>
            </a:extLst>
          </p:cNvPr>
          <p:cNvSpPr>
            <a:spLocks noChangeArrowheads="1"/>
          </p:cNvSpPr>
          <p:nvPr/>
        </p:nvSpPr>
        <p:spPr bwMode="auto">
          <a:xfrm>
            <a:off x="0" y="5118883"/>
            <a:ext cx="121920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marL="360363" indent="-360363" algn="just" fontAlgn="base">
              <a:spcBef>
                <a:spcPct val="0"/>
              </a:spcBef>
              <a:spcAft>
                <a:spcPct val="0"/>
              </a:spcAft>
              <a:buFont typeface="Wingdings" panose="05000000000000000000" pitchFamily="2" charset="2"/>
              <a:buChar char="§"/>
              <a:tabLst>
                <a:tab pos="360363" algn="l"/>
              </a:tabLst>
            </a:pPr>
            <a:r>
              <a:rPr lang="el-GR" sz="2000" dirty="0">
                <a:solidFill>
                  <a:srgbClr val="0033CC"/>
                </a:solidFill>
                <a:latin typeface="Calibri" panose="020F0502020204030204" pitchFamily="34" charset="0"/>
                <a:cs typeface="Calibri" panose="020F0502020204030204" pitchFamily="34" charset="0"/>
              </a:rPr>
              <a:t>Στην </a:t>
            </a:r>
            <a:r>
              <a:rPr lang="el-GR" sz="2000" b="1" dirty="0">
                <a:solidFill>
                  <a:srgbClr val="0033CC"/>
                </a:solidFill>
                <a:latin typeface="Calibri" panose="020F0502020204030204" pitchFamily="34" charset="0"/>
                <a:cs typeface="Calibri" panose="020F0502020204030204" pitchFamily="34" charset="0"/>
              </a:rPr>
              <a:t>3η προτεραιότητα</a:t>
            </a:r>
            <a:r>
              <a:rPr lang="el-GR" sz="2000" dirty="0">
                <a:solidFill>
                  <a:srgbClr val="0033CC"/>
                </a:solidFill>
                <a:latin typeface="Calibri" panose="020F0502020204030204" pitchFamily="34" charset="0"/>
                <a:cs typeface="Calibri" panose="020F0502020204030204" pitchFamily="34" charset="0"/>
              </a:rPr>
              <a:t> εντάσσονται έργα βελτίωσης της λειτουργίας των δικτύων ύδρευσης όπως εφαρμογή </a:t>
            </a:r>
            <a:r>
              <a:rPr lang="el-GR" sz="2000" dirty="0" err="1">
                <a:solidFill>
                  <a:srgbClr val="0033CC"/>
                </a:solidFill>
                <a:latin typeface="Calibri" panose="020F0502020204030204" pitchFamily="34" charset="0"/>
                <a:cs typeface="Calibri" panose="020F0502020204030204" pitchFamily="34" charset="0"/>
              </a:rPr>
              <a:t>ζωνοποίησης</a:t>
            </a:r>
            <a:r>
              <a:rPr lang="el-GR" sz="2000" dirty="0">
                <a:solidFill>
                  <a:srgbClr val="0033CC"/>
                </a:solidFill>
                <a:latin typeface="Calibri" panose="020F0502020204030204" pitchFamily="34" charset="0"/>
                <a:cs typeface="Calibri" panose="020F0502020204030204" pitchFamily="34" charset="0"/>
              </a:rPr>
              <a:t> δικτύων, εγκατάσταση συστημάτων τηλεμετρίας και ελέγχου διαρροών. Επίσης εντάσσονται έργα βελτίωσης της ενεργειακής απόδοσης και έργα εκσυγχρονισμού μονάδων επεξεργασίας.</a:t>
            </a:r>
            <a:endParaRPr lang="en-US" altLang="el-GR" sz="2000" dirty="0">
              <a:solidFill>
                <a:srgbClr val="0033CC"/>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54676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heckerboard(across)">
                                      <p:cBhvr>
                                        <p:cTn id="10" dur="500"/>
                                        <p:tgtEl>
                                          <p:spTgt spid="4"/>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heckerboard(across)">
                                      <p:cBhvr>
                                        <p:cTn id="13" dur="500"/>
                                        <p:tgtEl>
                                          <p:spTgt spid="5"/>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checkerboard(across)">
                                      <p:cBhvr>
                                        <p:cTn id="16" dur="500"/>
                                        <p:tgtEl>
                                          <p:spTgt spid="7"/>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checkerboard(across)">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DEEE262C-0BA0-CF1E-949F-3B3A3B45A3AB}"/>
              </a:ext>
            </a:extLst>
          </p:cNvPr>
          <p:cNvPicPr>
            <a:picLocks noChangeAspect="1"/>
          </p:cNvPicPr>
          <p:nvPr/>
        </p:nvPicPr>
        <p:blipFill>
          <a:blip r:embed="rId2"/>
          <a:srcRect l="23750" t="19445" r="21015" b="11944"/>
          <a:stretch/>
        </p:blipFill>
        <p:spPr>
          <a:xfrm>
            <a:off x="2108659" y="504824"/>
            <a:ext cx="8111666" cy="5667840"/>
          </a:xfrm>
          <a:prstGeom prst="rect">
            <a:avLst/>
          </a:prstGeom>
        </p:spPr>
      </p:pic>
    </p:spTree>
    <p:extLst>
      <p:ext uri="{BB962C8B-B14F-4D97-AF65-F5344CB8AC3E}">
        <p14:creationId xmlns:p14="http://schemas.microsoft.com/office/powerpoint/2010/main" val="476005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47E840CB-2E57-FBB5-2F41-B97510E8A47F}"/>
              </a:ext>
            </a:extLst>
          </p:cNvPr>
          <p:cNvPicPr>
            <a:picLocks noChangeAspect="1"/>
          </p:cNvPicPr>
          <p:nvPr/>
        </p:nvPicPr>
        <p:blipFill>
          <a:blip r:embed="rId2"/>
          <a:srcRect l="30235" t="21945" r="29297" b="16528"/>
          <a:stretch/>
        </p:blipFill>
        <p:spPr>
          <a:xfrm>
            <a:off x="2905081" y="400050"/>
            <a:ext cx="6667544" cy="5702165"/>
          </a:xfrm>
          <a:prstGeom prst="rect">
            <a:avLst/>
          </a:prstGeom>
        </p:spPr>
      </p:pic>
    </p:spTree>
    <p:extLst>
      <p:ext uri="{BB962C8B-B14F-4D97-AF65-F5344CB8AC3E}">
        <p14:creationId xmlns:p14="http://schemas.microsoft.com/office/powerpoint/2010/main" val="3978200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Εικόνα 6">
            <a:extLst>
              <a:ext uri="{FF2B5EF4-FFF2-40B4-BE49-F238E27FC236}">
                <a16:creationId xmlns:a16="http://schemas.microsoft.com/office/drawing/2014/main" id="{4CC5C05D-F72B-3C8D-9F68-730B308ADC6D}"/>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52" r="-52"/>
          <a:stretch/>
        </p:blipFill>
        <p:spPr>
          <a:xfrm>
            <a:off x="51755" y="5385848"/>
            <a:ext cx="2889850" cy="1360014"/>
          </a:xfrm>
          <a:prstGeom prst="snip1Rect">
            <a:avLst/>
          </a:prstGeom>
        </p:spPr>
      </p:pic>
      <p:sp>
        <p:nvSpPr>
          <p:cNvPr id="4" name="TextBox 3"/>
          <p:cNvSpPr txBox="1"/>
          <p:nvPr/>
        </p:nvSpPr>
        <p:spPr>
          <a:xfrm>
            <a:off x="198408" y="319177"/>
            <a:ext cx="2820837" cy="1414732"/>
          </a:xfrm>
          <a:prstGeom prst="rect">
            <a:avLst/>
          </a:prstGeom>
          <a:solidFill>
            <a:srgbClr val="0D4F8C"/>
          </a:solidFill>
        </p:spPr>
        <p:txBody>
          <a:bodyPr wrap="square" rtlCol="0">
            <a:spAutoFit/>
          </a:bodyPr>
          <a:lstStyle/>
          <a:p>
            <a:endParaRPr lang="el-GR" dirty="0"/>
          </a:p>
        </p:txBody>
      </p:sp>
      <p:sp>
        <p:nvSpPr>
          <p:cNvPr id="2" name="Τίτλος 1">
            <a:extLst>
              <a:ext uri="{FF2B5EF4-FFF2-40B4-BE49-F238E27FC236}">
                <a16:creationId xmlns:a16="http://schemas.microsoft.com/office/drawing/2014/main" id="{4EA2F15A-455E-E61D-541D-C3483ADD1525}"/>
              </a:ext>
            </a:extLst>
          </p:cNvPr>
          <p:cNvSpPr>
            <a:spLocks noGrp="1"/>
          </p:cNvSpPr>
          <p:nvPr>
            <p:ph type="ctrTitle"/>
          </p:nvPr>
        </p:nvSpPr>
        <p:spPr>
          <a:xfrm>
            <a:off x="0" y="407153"/>
            <a:ext cx="12192000" cy="1463675"/>
          </a:xfrm>
        </p:spPr>
        <p:txBody>
          <a:bodyPr anchor="ctr">
            <a:noAutofit/>
          </a:bodyPr>
          <a:lstStyle/>
          <a:p>
            <a:pPr algn="ctr">
              <a:lnSpc>
                <a:spcPct val="120000"/>
              </a:lnSpc>
            </a:pPr>
            <a:r>
              <a:rPr lang="el-GR" sz="3200" b="1" dirty="0"/>
              <a:t>Τεχνική Συνάντηση για την κατάρτιση </a:t>
            </a:r>
            <a:br>
              <a:rPr lang="el-GR" sz="3200" b="1" dirty="0"/>
            </a:br>
            <a:r>
              <a:rPr lang="el-GR" sz="3200" b="1" dirty="0"/>
              <a:t>Επιχειρησιακού Σχεδίου Τομέα Υδάτων </a:t>
            </a:r>
            <a:br>
              <a:rPr lang="el-GR" sz="3200" b="1" dirty="0"/>
            </a:br>
            <a:r>
              <a:rPr lang="el-GR" sz="3200" b="1" dirty="0"/>
              <a:t>Βάσει Ολιστικής Προσέγγισης</a:t>
            </a:r>
            <a:endParaRPr lang="el-GR" sz="3200" dirty="0"/>
          </a:p>
        </p:txBody>
      </p:sp>
      <p:sp>
        <p:nvSpPr>
          <p:cNvPr id="3" name="Υπότιτλος 2">
            <a:extLst>
              <a:ext uri="{FF2B5EF4-FFF2-40B4-BE49-F238E27FC236}">
                <a16:creationId xmlns:a16="http://schemas.microsoft.com/office/drawing/2014/main" id="{AF4C35F4-0304-55DE-B493-0D5FA8737181}"/>
              </a:ext>
            </a:extLst>
          </p:cNvPr>
          <p:cNvSpPr>
            <a:spLocks noGrp="1"/>
          </p:cNvSpPr>
          <p:nvPr>
            <p:ph type="subTitle" idx="1"/>
          </p:nvPr>
        </p:nvSpPr>
        <p:spPr>
          <a:xfrm>
            <a:off x="0" y="2509432"/>
            <a:ext cx="12192000" cy="1107996"/>
          </a:xfrm>
        </p:spPr>
        <p:txBody>
          <a:bodyPr>
            <a:noAutofit/>
          </a:bodyPr>
          <a:lstStyle/>
          <a:p>
            <a:pPr algn="ctr"/>
            <a:r>
              <a:rPr lang="el-GR" sz="2800" b="1" i="1" dirty="0"/>
              <a:t>… ευχαριστούμε για την προσοχή σας</a:t>
            </a:r>
            <a:endParaRPr lang="el-GR" sz="2800" dirty="0"/>
          </a:p>
        </p:txBody>
      </p:sp>
      <p:sp>
        <p:nvSpPr>
          <p:cNvPr id="8" name="7 - TextBox">
            <a:extLst>
              <a:ext uri="{FF2B5EF4-FFF2-40B4-BE49-F238E27FC236}">
                <a16:creationId xmlns:a16="http://schemas.microsoft.com/office/drawing/2014/main" id="{36796C4E-3A2D-4EC5-CE99-A5D7E00A7E3B}"/>
              </a:ext>
            </a:extLst>
          </p:cNvPr>
          <p:cNvSpPr txBox="1">
            <a:spLocks noChangeArrowheads="1"/>
          </p:cNvSpPr>
          <p:nvPr/>
        </p:nvSpPr>
        <p:spPr bwMode="auto">
          <a:xfrm>
            <a:off x="8100205" y="5637866"/>
            <a:ext cx="4091795"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lgn="r" eaLnBrk="1" hangingPunct="1">
              <a:spcBef>
                <a:spcPct val="0"/>
              </a:spcBef>
              <a:buClrTx/>
              <a:buSzTx/>
              <a:buFontTx/>
              <a:buNone/>
            </a:pPr>
            <a:r>
              <a:rPr lang="el-GR" altLang="el-GR" sz="1800" b="1" dirty="0">
                <a:solidFill>
                  <a:srgbClr val="144E8C"/>
                </a:solidFill>
                <a:latin typeface="Calibri" panose="020F0502020204030204" pitchFamily="34" charset="0"/>
                <a:cs typeface="Arial" panose="020B0604020202020204" pitchFamily="34" charset="0"/>
              </a:rPr>
              <a:t>Παναγιώτης </a:t>
            </a:r>
            <a:r>
              <a:rPr lang="el-GR" altLang="el-GR" sz="1800" b="1" dirty="0" err="1">
                <a:solidFill>
                  <a:srgbClr val="144E8C"/>
                </a:solidFill>
                <a:latin typeface="Calibri" panose="020F0502020204030204" pitchFamily="34" charset="0"/>
                <a:cs typeface="Arial" panose="020B0604020202020204" pitchFamily="34" charset="0"/>
              </a:rPr>
              <a:t>Κουδουμάκης</a:t>
            </a:r>
            <a:endParaRPr lang="en-US" altLang="el-GR" sz="1800" b="1" dirty="0">
              <a:solidFill>
                <a:srgbClr val="144E8C"/>
              </a:solidFill>
              <a:latin typeface="Calibri" panose="020F0502020204030204" pitchFamily="34" charset="0"/>
              <a:cs typeface="Arial" panose="020B0604020202020204" pitchFamily="34" charset="0"/>
            </a:endParaRPr>
          </a:p>
          <a:p>
            <a:pPr algn="r" eaLnBrk="1" hangingPunct="1">
              <a:spcBef>
                <a:spcPct val="0"/>
              </a:spcBef>
              <a:buClrTx/>
              <a:buSzTx/>
              <a:buFontTx/>
              <a:buNone/>
            </a:pPr>
            <a:r>
              <a:rPr lang="el-GR" altLang="el-GR" sz="1600" dirty="0">
                <a:solidFill>
                  <a:srgbClr val="144E8C"/>
                </a:solidFill>
                <a:latin typeface="Calibri" panose="020F0502020204030204" pitchFamily="34" charset="0"/>
                <a:cs typeface="Arial" panose="020B0604020202020204" pitchFamily="34" charset="0"/>
              </a:rPr>
              <a:t>Προϊστάμενος</a:t>
            </a:r>
            <a:endParaRPr lang="en-US" altLang="el-GR" sz="1600" dirty="0">
              <a:solidFill>
                <a:srgbClr val="144E8C"/>
              </a:solidFill>
              <a:latin typeface="Calibri" panose="020F0502020204030204" pitchFamily="34" charset="0"/>
              <a:cs typeface="Arial" panose="020B0604020202020204" pitchFamily="34" charset="0"/>
            </a:endParaRPr>
          </a:p>
          <a:p>
            <a:pPr algn="r" eaLnBrk="1" hangingPunct="1">
              <a:spcBef>
                <a:spcPct val="0"/>
              </a:spcBef>
              <a:buClrTx/>
              <a:buSzTx/>
              <a:buFontTx/>
              <a:buNone/>
            </a:pPr>
            <a:r>
              <a:rPr lang="el-GR" altLang="el-GR" sz="1600" dirty="0">
                <a:solidFill>
                  <a:srgbClr val="144E8C"/>
                </a:solidFill>
                <a:latin typeface="Calibri" panose="020F0502020204030204" pitchFamily="34" charset="0"/>
                <a:cs typeface="Arial" panose="020B0604020202020204" pitchFamily="34" charset="0"/>
              </a:rPr>
              <a:t>Ειδικής Υπηρεσίας Διαχείρισης</a:t>
            </a:r>
            <a:r>
              <a:rPr lang="en-US" altLang="el-GR" sz="1600" dirty="0">
                <a:solidFill>
                  <a:srgbClr val="144E8C"/>
                </a:solidFill>
                <a:latin typeface="Calibri" panose="020F0502020204030204" pitchFamily="34" charset="0"/>
                <a:cs typeface="Arial" panose="020B0604020202020204" pitchFamily="34" charset="0"/>
              </a:rPr>
              <a:t> </a:t>
            </a:r>
            <a:r>
              <a:rPr lang="el-GR" altLang="el-GR" sz="1600" dirty="0">
                <a:solidFill>
                  <a:srgbClr val="144E8C"/>
                </a:solidFill>
                <a:latin typeface="Calibri" panose="020F0502020204030204" pitchFamily="34" charset="0"/>
                <a:cs typeface="Arial" panose="020B0604020202020204" pitchFamily="34" charset="0"/>
              </a:rPr>
              <a:t>Προγράμματος «Ανατολική Μακεδονία, Θράκη»</a:t>
            </a:r>
          </a:p>
        </p:txBody>
      </p:sp>
    </p:spTree>
    <p:extLst>
      <p:ext uri="{BB962C8B-B14F-4D97-AF65-F5344CB8AC3E}">
        <p14:creationId xmlns:p14="http://schemas.microsoft.com/office/powerpoint/2010/main" val="1990066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heckerboard(across)">
                                      <p:cBhvr>
                                        <p:cTn id="10" dur="500"/>
                                        <p:tgtEl>
                                          <p:spTgt spid="2"/>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checkerboard(across)">
                                      <p:cBhvr>
                                        <p:cTn id="13" dur="500"/>
                                        <p:tgtEl>
                                          <p:spTgt spid="3">
                                            <p:txEl>
                                              <p:pRg st="0" end="0"/>
                                            </p:txEl>
                                          </p:spTgt>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checkerboard(across)">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Εικόνα 6">
            <a:extLst>
              <a:ext uri="{FF2B5EF4-FFF2-40B4-BE49-F238E27FC236}">
                <a16:creationId xmlns:a16="http://schemas.microsoft.com/office/drawing/2014/main" id="{4CC5C05D-F72B-3C8D-9F68-730B308ADC6D}"/>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52" r="-52"/>
          <a:stretch/>
        </p:blipFill>
        <p:spPr>
          <a:xfrm>
            <a:off x="51755" y="5385848"/>
            <a:ext cx="2889850" cy="1360014"/>
          </a:xfrm>
          <a:prstGeom prst="snip1Rect">
            <a:avLst/>
          </a:prstGeom>
        </p:spPr>
      </p:pic>
      <p:sp>
        <p:nvSpPr>
          <p:cNvPr id="4" name="TextBox 3"/>
          <p:cNvSpPr txBox="1"/>
          <p:nvPr/>
        </p:nvSpPr>
        <p:spPr>
          <a:xfrm>
            <a:off x="198408" y="319177"/>
            <a:ext cx="2820837" cy="1414732"/>
          </a:xfrm>
          <a:prstGeom prst="rect">
            <a:avLst/>
          </a:prstGeom>
          <a:solidFill>
            <a:srgbClr val="0D4F8C"/>
          </a:solidFill>
        </p:spPr>
        <p:txBody>
          <a:bodyPr wrap="square" rtlCol="0">
            <a:spAutoFit/>
          </a:bodyPr>
          <a:lstStyle/>
          <a:p>
            <a:endParaRPr lang="el-GR" dirty="0"/>
          </a:p>
        </p:txBody>
      </p:sp>
      <p:sp>
        <p:nvSpPr>
          <p:cNvPr id="2" name="Τίτλος 1">
            <a:extLst>
              <a:ext uri="{FF2B5EF4-FFF2-40B4-BE49-F238E27FC236}">
                <a16:creationId xmlns:a16="http://schemas.microsoft.com/office/drawing/2014/main" id="{4EA2F15A-455E-E61D-541D-C3483ADD1525}"/>
              </a:ext>
            </a:extLst>
          </p:cNvPr>
          <p:cNvSpPr>
            <a:spLocks noGrp="1"/>
          </p:cNvSpPr>
          <p:nvPr>
            <p:ph type="ctrTitle"/>
          </p:nvPr>
        </p:nvSpPr>
        <p:spPr>
          <a:xfrm>
            <a:off x="0" y="407153"/>
            <a:ext cx="12192000" cy="1463675"/>
          </a:xfrm>
        </p:spPr>
        <p:txBody>
          <a:bodyPr anchor="ctr">
            <a:noAutofit/>
          </a:bodyPr>
          <a:lstStyle/>
          <a:p>
            <a:pPr algn="ctr">
              <a:lnSpc>
                <a:spcPct val="120000"/>
              </a:lnSpc>
            </a:pPr>
            <a:r>
              <a:rPr lang="el-GR" sz="3200" b="1" dirty="0"/>
              <a:t>Τεχνική Συνάντηση για την κατάρτιση </a:t>
            </a:r>
            <a:br>
              <a:rPr lang="el-GR" sz="3200" b="1" dirty="0"/>
            </a:br>
            <a:r>
              <a:rPr lang="el-GR" sz="3200" b="1" dirty="0"/>
              <a:t>Επιχειρησιακού Σχεδίου Τομέα Υδάτων </a:t>
            </a:r>
            <a:br>
              <a:rPr lang="el-GR" sz="3200" b="1" dirty="0"/>
            </a:br>
            <a:r>
              <a:rPr lang="el-GR" sz="3200" b="1" dirty="0"/>
              <a:t>Βάσει Ολιστικής Προσέγγισης</a:t>
            </a:r>
            <a:endParaRPr lang="el-GR" sz="3200" dirty="0"/>
          </a:p>
        </p:txBody>
      </p:sp>
      <p:sp>
        <p:nvSpPr>
          <p:cNvPr id="3" name="Υπότιτλος 2">
            <a:extLst>
              <a:ext uri="{FF2B5EF4-FFF2-40B4-BE49-F238E27FC236}">
                <a16:creationId xmlns:a16="http://schemas.microsoft.com/office/drawing/2014/main" id="{AF4C35F4-0304-55DE-B493-0D5FA8737181}"/>
              </a:ext>
            </a:extLst>
          </p:cNvPr>
          <p:cNvSpPr>
            <a:spLocks noGrp="1"/>
          </p:cNvSpPr>
          <p:nvPr>
            <p:ph type="subTitle" idx="1"/>
          </p:nvPr>
        </p:nvSpPr>
        <p:spPr>
          <a:xfrm>
            <a:off x="0" y="2509432"/>
            <a:ext cx="12192000" cy="1107996"/>
          </a:xfrm>
        </p:spPr>
        <p:txBody>
          <a:bodyPr>
            <a:noAutofit/>
          </a:bodyPr>
          <a:lstStyle/>
          <a:p>
            <a:pPr algn="ctr"/>
            <a:r>
              <a:rPr lang="el-GR" sz="2800" b="1" dirty="0">
                <a:solidFill>
                  <a:srgbClr val="00BFE0"/>
                </a:solidFill>
              </a:rPr>
              <a:t>Κομοτηνή,</a:t>
            </a:r>
            <a:r>
              <a:rPr lang="en-US" sz="2800" b="1" dirty="0">
                <a:solidFill>
                  <a:srgbClr val="00BFE0"/>
                </a:solidFill>
              </a:rPr>
              <a:t> </a:t>
            </a:r>
            <a:r>
              <a:rPr lang="el-GR" sz="2800" b="1" dirty="0">
                <a:solidFill>
                  <a:srgbClr val="00BFE0"/>
                </a:solidFill>
              </a:rPr>
              <a:t>26/09/2024</a:t>
            </a:r>
          </a:p>
        </p:txBody>
      </p:sp>
      <p:sp>
        <p:nvSpPr>
          <p:cNvPr id="8" name="7 - TextBox">
            <a:extLst>
              <a:ext uri="{FF2B5EF4-FFF2-40B4-BE49-F238E27FC236}">
                <a16:creationId xmlns:a16="http://schemas.microsoft.com/office/drawing/2014/main" id="{36796C4E-3A2D-4EC5-CE99-A5D7E00A7E3B}"/>
              </a:ext>
            </a:extLst>
          </p:cNvPr>
          <p:cNvSpPr txBox="1">
            <a:spLocks noChangeArrowheads="1"/>
          </p:cNvSpPr>
          <p:nvPr/>
        </p:nvSpPr>
        <p:spPr bwMode="auto">
          <a:xfrm>
            <a:off x="8100205" y="5637866"/>
            <a:ext cx="4091795"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lgn="r" eaLnBrk="1" hangingPunct="1">
              <a:spcBef>
                <a:spcPct val="0"/>
              </a:spcBef>
              <a:buClrTx/>
              <a:buSzTx/>
              <a:buFontTx/>
              <a:buNone/>
            </a:pPr>
            <a:r>
              <a:rPr lang="el-GR" altLang="el-GR" sz="1800" b="1" dirty="0">
                <a:solidFill>
                  <a:srgbClr val="0D4F8C"/>
                </a:solidFill>
                <a:latin typeface="Calibri" panose="020F0502020204030204" pitchFamily="34" charset="0"/>
                <a:cs typeface="Arial" panose="020B0604020202020204" pitchFamily="34" charset="0"/>
              </a:rPr>
              <a:t>Παναγιώτης </a:t>
            </a:r>
            <a:r>
              <a:rPr lang="el-GR" altLang="el-GR" sz="1800" b="1" dirty="0" err="1">
                <a:solidFill>
                  <a:srgbClr val="0D4F8C"/>
                </a:solidFill>
                <a:latin typeface="Calibri" panose="020F0502020204030204" pitchFamily="34" charset="0"/>
                <a:cs typeface="Arial" panose="020B0604020202020204" pitchFamily="34" charset="0"/>
              </a:rPr>
              <a:t>Κουδουμάκης</a:t>
            </a:r>
            <a:endParaRPr lang="en-US" altLang="el-GR" sz="1800" b="1" dirty="0">
              <a:solidFill>
                <a:srgbClr val="0D4F8C"/>
              </a:solidFill>
              <a:latin typeface="Calibri" panose="020F0502020204030204" pitchFamily="34" charset="0"/>
              <a:cs typeface="Arial" panose="020B0604020202020204" pitchFamily="34" charset="0"/>
            </a:endParaRPr>
          </a:p>
          <a:p>
            <a:pPr algn="r" eaLnBrk="1" hangingPunct="1">
              <a:spcBef>
                <a:spcPct val="0"/>
              </a:spcBef>
              <a:buClrTx/>
              <a:buSzTx/>
              <a:buFontTx/>
              <a:buNone/>
            </a:pPr>
            <a:r>
              <a:rPr lang="el-GR" altLang="el-GR" sz="1600" dirty="0">
                <a:solidFill>
                  <a:srgbClr val="0D4F8C"/>
                </a:solidFill>
                <a:latin typeface="Calibri" panose="020F0502020204030204" pitchFamily="34" charset="0"/>
                <a:cs typeface="Arial" panose="020B0604020202020204" pitchFamily="34" charset="0"/>
              </a:rPr>
              <a:t>Προϊστάμενος</a:t>
            </a:r>
            <a:endParaRPr lang="en-US" altLang="el-GR" sz="1600" dirty="0">
              <a:solidFill>
                <a:srgbClr val="0D4F8C"/>
              </a:solidFill>
              <a:latin typeface="Calibri" panose="020F0502020204030204" pitchFamily="34" charset="0"/>
              <a:cs typeface="Arial" panose="020B0604020202020204" pitchFamily="34" charset="0"/>
            </a:endParaRPr>
          </a:p>
          <a:p>
            <a:pPr algn="r" eaLnBrk="1" hangingPunct="1">
              <a:spcBef>
                <a:spcPct val="0"/>
              </a:spcBef>
              <a:buClrTx/>
              <a:buSzTx/>
              <a:buFontTx/>
              <a:buNone/>
            </a:pPr>
            <a:r>
              <a:rPr lang="el-GR" altLang="el-GR" sz="1600" dirty="0">
                <a:solidFill>
                  <a:srgbClr val="0D4F8C"/>
                </a:solidFill>
                <a:latin typeface="Calibri" panose="020F0502020204030204" pitchFamily="34" charset="0"/>
                <a:cs typeface="Arial" panose="020B0604020202020204" pitchFamily="34" charset="0"/>
              </a:rPr>
              <a:t>Ειδικής Υπηρεσίας Διαχείρισης</a:t>
            </a:r>
            <a:r>
              <a:rPr lang="en-US" altLang="el-GR" sz="1600" dirty="0">
                <a:solidFill>
                  <a:srgbClr val="0D4F8C"/>
                </a:solidFill>
                <a:latin typeface="Calibri" panose="020F0502020204030204" pitchFamily="34" charset="0"/>
                <a:cs typeface="Arial" panose="020B0604020202020204" pitchFamily="34" charset="0"/>
              </a:rPr>
              <a:t> </a:t>
            </a:r>
            <a:r>
              <a:rPr lang="el-GR" altLang="el-GR" sz="1600" dirty="0">
                <a:solidFill>
                  <a:srgbClr val="0D4F8C"/>
                </a:solidFill>
                <a:latin typeface="Calibri" panose="020F0502020204030204" pitchFamily="34" charset="0"/>
                <a:cs typeface="Arial" panose="020B0604020202020204" pitchFamily="34" charset="0"/>
              </a:rPr>
              <a:t>Προγράμματος «Ανατολική Μακεδονία, Θράκη»</a:t>
            </a:r>
          </a:p>
        </p:txBody>
      </p:sp>
    </p:spTree>
    <p:extLst>
      <p:ext uri="{BB962C8B-B14F-4D97-AF65-F5344CB8AC3E}">
        <p14:creationId xmlns:p14="http://schemas.microsoft.com/office/powerpoint/2010/main" val="3538261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heckerboard(across)">
                                      <p:cBhvr>
                                        <p:cTn id="10" dur="500"/>
                                        <p:tgtEl>
                                          <p:spTgt spid="2"/>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checkerboard(across)">
                                      <p:cBhvr>
                                        <p:cTn id="13" dur="500"/>
                                        <p:tgtEl>
                                          <p:spTgt spid="3">
                                            <p:txEl>
                                              <p:pRg st="0" end="0"/>
                                            </p:txEl>
                                          </p:spTgt>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checkerboard(across)">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4C7597F5-E0D4-C2D7-FCC2-03DCEBF345BD}"/>
              </a:ext>
            </a:extLst>
          </p:cNvPr>
          <p:cNvPicPr>
            <a:picLocks noChangeAspect="1"/>
          </p:cNvPicPr>
          <p:nvPr/>
        </p:nvPicPr>
        <p:blipFill>
          <a:blip r:embed="rId2"/>
          <a:srcRect l="22354" t="16958" r="22597" b="14434"/>
          <a:stretch/>
        </p:blipFill>
        <p:spPr>
          <a:xfrm>
            <a:off x="1844648" y="710219"/>
            <a:ext cx="7965178" cy="5584054"/>
          </a:xfrm>
          <a:prstGeom prst="rect">
            <a:avLst/>
          </a:prstGeom>
        </p:spPr>
      </p:pic>
      <p:sp>
        <p:nvSpPr>
          <p:cNvPr id="4" name="Υπότιτλος 2">
            <a:extLst>
              <a:ext uri="{FF2B5EF4-FFF2-40B4-BE49-F238E27FC236}">
                <a16:creationId xmlns:a16="http://schemas.microsoft.com/office/drawing/2014/main" id="{9EA8F26D-7A67-B1E3-73DD-809C50D15699}"/>
              </a:ext>
            </a:extLst>
          </p:cNvPr>
          <p:cNvSpPr txBox="1">
            <a:spLocks/>
          </p:cNvSpPr>
          <p:nvPr/>
        </p:nvSpPr>
        <p:spPr>
          <a:xfrm>
            <a:off x="0" y="156850"/>
            <a:ext cx="12192000" cy="43795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D4F8C"/>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D4F8C"/>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D4F8C"/>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D4F8C"/>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D4F8C"/>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l-GR" b="1" dirty="0">
                <a:solidFill>
                  <a:srgbClr val="FF0000"/>
                </a:solidFill>
              </a:rPr>
              <a:t>Στο ΠεΠ ΑΜΘ 2021- 2027 – έγκριση 09/2022</a:t>
            </a:r>
          </a:p>
        </p:txBody>
      </p:sp>
    </p:spTree>
    <p:extLst>
      <p:ext uri="{BB962C8B-B14F-4D97-AF65-F5344CB8AC3E}">
        <p14:creationId xmlns:p14="http://schemas.microsoft.com/office/powerpoint/2010/main" val="20981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heckerboard(across)">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957FDDE-D0ED-6893-844D-D44C26B2B28D}"/>
              </a:ext>
            </a:extLst>
          </p:cNvPr>
          <p:cNvSpPr>
            <a:spLocks noGrp="1"/>
          </p:cNvSpPr>
          <p:nvPr>
            <p:ph type="title"/>
          </p:nvPr>
        </p:nvSpPr>
        <p:spPr>
          <a:xfrm>
            <a:off x="215900" y="365125"/>
            <a:ext cx="11976100" cy="1325563"/>
          </a:xfrm>
        </p:spPr>
        <p:txBody>
          <a:bodyPr/>
          <a:lstStyle/>
          <a:p>
            <a:r>
              <a:rPr lang="el-GR" dirty="0"/>
              <a:t>Ενδεικτικές Δράσεις – Ύδατα</a:t>
            </a:r>
          </a:p>
        </p:txBody>
      </p:sp>
      <p:sp>
        <p:nvSpPr>
          <p:cNvPr id="6" name="Rectangle 2">
            <a:extLst>
              <a:ext uri="{FF2B5EF4-FFF2-40B4-BE49-F238E27FC236}">
                <a16:creationId xmlns:a16="http://schemas.microsoft.com/office/drawing/2014/main" id="{0935229C-B68D-DB82-F989-270E8192E006}"/>
              </a:ext>
            </a:extLst>
          </p:cNvPr>
          <p:cNvSpPr>
            <a:spLocks noChangeArrowheads="1"/>
          </p:cNvSpPr>
          <p:nvPr/>
        </p:nvSpPr>
        <p:spPr bwMode="auto">
          <a:xfrm>
            <a:off x="-1" y="1535151"/>
            <a:ext cx="12192001" cy="420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ts val="600"/>
              </a:spcBef>
              <a:spcAft>
                <a:spcPct val="0"/>
              </a:spcAft>
              <a:buNone/>
            </a:pPr>
            <a:r>
              <a:rPr lang="el-GR" altLang="el-GR" sz="1800" i="1" dirty="0">
                <a:solidFill>
                  <a:srgbClr val="0033CC"/>
                </a:solidFill>
                <a:latin typeface="Calibri" panose="020F0502020204030204" pitchFamily="34" charset="0"/>
                <a:cs typeface="Calibri" panose="020F0502020204030204" pitchFamily="34" charset="0"/>
              </a:rPr>
              <a:t>Οι μελλοντικές επενδύσεις στον τομέα των υδάτων (πόσιμο νερό και λύματα) θα βασίζονται σε </a:t>
            </a:r>
            <a:r>
              <a:rPr lang="el-GR" altLang="el-GR" sz="1800" b="1" i="1" dirty="0">
                <a:solidFill>
                  <a:srgbClr val="0033CC"/>
                </a:solidFill>
                <a:latin typeface="Calibri" panose="020F0502020204030204" pitchFamily="34" charset="0"/>
                <a:cs typeface="Calibri" panose="020F0502020204030204" pitchFamily="34" charset="0"/>
              </a:rPr>
              <a:t>ένα ολιστικό και οικονομικά αποδοτικό σχεδιασμό</a:t>
            </a:r>
            <a:r>
              <a:rPr lang="el-GR" altLang="el-GR" sz="1800" i="1" dirty="0">
                <a:solidFill>
                  <a:srgbClr val="0033CC"/>
                </a:solidFill>
                <a:latin typeface="Calibri" panose="020F0502020204030204" pitchFamily="34" charset="0"/>
                <a:cs typeface="Calibri" panose="020F0502020204030204" pitchFamily="34" charset="0"/>
              </a:rPr>
              <a:t>. Αυτή η ολιστική προσέγγιση θα αντιμετωπίσει τομεακές ανάγκες όπως το πόσιμο νερό, τα λύματα, τα όμβρια ύδατα, η διαχείριση της ιλύος, η επαναχρησιμοποίηση νερού, η </a:t>
            </a:r>
            <a:r>
              <a:rPr lang="el-GR" altLang="el-GR" sz="1800" i="1" dirty="0" err="1">
                <a:solidFill>
                  <a:srgbClr val="0033CC"/>
                </a:solidFill>
                <a:latin typeface="Calibri" panose="020F0502020204030204" pitchFamily="34" charset="0"/>
                <a:cs typeface="Calibri" panose="020F0502020204030204" pitchFamily="34" charset="0"/>
              </a:rPr>
              <a:t>ψηφιοποίηση</a:t>
            </a:r>
            <a:r>
              <a:rPr lang="el-GR" altLang="el-GR" sz="1800" i="1" dirty="0">
                <a:solidFill>
                  <a:srgbClr val="0033CC"/>
                </a:solidFill>
                <a:latin typeface="Calibri" panose="020F0502020204030204" pitchFamily="34" charset="0"/>
                <a:cs typeface="Calibri" panose="020F0502020204030204" pitchFamily="34" charset="0"/>
              </a:rPr>
              <a:t>/έξυπνη μέτρηση/τηλεμετρία, η ενεργειακή απόδοση, η ευαισθητοποίηση του κοινού κ.λπ. </a:t>
            </a:r>
          </a:p>
          <a:p>
            <a:pPr algn="ctr" fontAlgn="base">
              <a:spcBef>
                <a:spcPts val="600"/>
              </a:spcBef>
              <a:spcAft>
                <a:spcPct val="0"/>
              </a:spcAft>
              <a:buNone/>
            </a:pPr>
            <a:r>
              <a:rPr lang="el-GR" altLang="el-GR" sz="1800" b="1" i="1" dirty="0">
                <a:solidFill>
                  <a:srgbClr val="0033CC"/>
                </a:solidFill>
                <a:highlight>
                  <a:srgbClr val="FFFF00"/>
                </a:highlight>
                <a:latin typeface="Calibri" panose="020F0502020204030204" pitchFamily="34" charset="0"/>
                <a:cs typeface="Calibri" panose="020F0502020204030204" pitchFamily="34" charset="0"/>
              </a:rPr>
              <a:t>Ως εκ τούτου, η διαμόρφωση των έργων θα πρέπει να αποτελεί μέρος ενός περιεκτικού και ολοκληρωμένου σχεδιασμού κάθε </a:t>
            </a:r>
            <a:r>
              <a:rPr lang="el-GR" altLang="el-GR" sz="1800" b="1" i="1" dirty="0" err="1">
                <a:solidFill>
                  <a:srgbClr val="0033CC"/>
                </a:solidFill>
                <a:highlight>
                  <a:srgbClr val="FFFF00"/>
                </a:highlight>
                <a:latin typeface="Calibri" panose="020F0502020204030204" pitchFamily="34" charset="0"/>
                <a:cs typeface="Calibri" panose="020F0502020204030204" pitchFamily="34" charset="0"/>
              </a:rPr>
              <a:t>παρόχου</a:t>
            </a:r>
            <a:r>
              <a:rPr lang="el-GR" altLang="el-GR" sz="1800" b="1" i="1" dirty="0">
                <a:solidFill>
                  <a:srgbClr val="0033CC"/>
                </a:solidFill>
                <a:highlight>
                  <a:srgbClr val="FFFF00"/>
                </a:highlight>
                <a:latin typeface="Calibri" panose="020F0502020204030204" pitchFamily="34" charset="0"/>
                <a:cs typeface="Calibri" panose="020F0502020204030204" pitchFamily="34" charset="0"/>
              </a:rPr>
              <a:t> υπηρεσιών ύδατος και να βασίζεται σε ένα βιώσιμο και μακροπρόθεσμο επιχειρησιακό σχέδιο.</a:t>
            </a:r>
          </a:p>
          <a:p>
            <a:pPr algn="ctr" fontAlgn="base">
              <a:spcBef>
                <a:spcPts val="600"/>
              </a:spcBef>
              <a:spcAft>
                <a:spcPct val="0"/>
              </a:spcAft>
              <a:buNone/>
            </a:pPr>
            <a:r>
              <a:rPr lang="el-GR" altLang="el-GR" sz="1800" i="1" dirty="0">
                <a:solidFill>
                  <a:srgbClr val="0033CC"/>
                </a:solidFill>
                <a:latin typeface="Calibri" panose="020F0502020204030204" pitchFamily="34" charset="0"/>
                <a:cs typeface="Calibri" panose="020F0502020204030204" pitchFamily="34" charset="0"/>
              </a:rPr>
              <a:t>Για να καταστεί δυνατή η ομαλή μετάβαση στον νέο ολιστικό τρόπο λειτουργίας: α) οι κατευθυντήριες γραμμές για την ολιστική εφαρμογή θα εκδοθούν από τις αρμόδιες Ελληνικές αρχές εντός 1 έτους από την έγκριση των προγραμμάτων (σε συνεργασία με τους </a:t>
            </a:r>
            <a:r>
              <a:rPr lang="el-GR" altLang="el-GR" sz="1800" i="1" dirty="0" err="1">
                <a:solidFill>
                  <a:srgbClr val="0033CC"/>
                </a:solidFill>
                <a:latin typeface="Calibri" panose="020F0502020204030204" pitchFamily="34" charset="0"/>
                <a:cs typeface="Calibri" panose="020F0502020204030204" pitchFamily="34" charset="0"/>
              </a:rPr>
              <a:t>JASPERS</a:t>
            </a:r>
            <a:r>
              <a:rPr lang="el-GR" altLang="el-GR" sz="1800" i="1" dirty="0">
                <a:solidFill>
                  <a:srgbClr val="0033CC"/>
                </a:solidFill>
                <a:latin typeface="Calibri" panose="020F0502020204030204" pitchFamily="34" charset="0"/>
                <a:cs typeface="Calibri" panose="020F0502020204030204" pitchFamily="34" charset="0"/>
              </a:rPr>
              <a:t>) β) η έκδοση προσκλήσεων έργων με βάση την ολιστική προσέγγιση θα ξεκινήσει μετά την έκδοση των κατευθυντήριων οδηγιών που θα υιοθετήσουν οι Ελληνικές Αρχές και σε κάθε περίπτωση το αργότερο εντός ενός έτους από την έκδοση αυτών.</a:t>
            </a:r>
          </a:p>
          <a:p>
            <a:pPr algn="ctr" fontAlgn="base">
              <a:spcBef>
                <a:spcPts val="600"/>
              </a:spcBef>
              <a:spcAft>
                <a:spcPct val="0"/>
              </a:spcAft>
              <a:buNone/>
            </a:pPr>
            <a:r>
              <a:rPr lang="el-GR" altLang="el-GR" sz="1800" i="1" dirty="0">
                <a:solidFill>
                  <a:srgbClr val="0033CC"/>
                </a:solidFill>
                <a:latin typeface="Calibri" panose="020F0502020204030204" pitchFamily="34" charset="0"/>
                <a:cs typeface="Calibri" panose="020F0502020204030204" pitchFamily="34" charset="0"/>
              </a:rPr>
              <a:t>Ως προς τη διαχείριση των </a:t>
            </a:r>
            <a:r>
              <a:rPr lang="el-GR" altLang="el-GR" sz="1800" b="1" i="1" dirty="0">
                <a:solidFill>
                  <a:srgbClr val="0033CC"/>
                </a:solidFill>
                <a:latin typeface="Calibri" panose="020F0502020204030204" pitchFamily="34" charset="0"/>
                <a:cs typeface="Calibri" panose="020F0502020204030204" pitchFamily="34" charset="0"/>
              </a:rPr>
              <a:t>υγρών αποβλήτων</a:t>
            </a:r>
            <a:r>
              <a:rPr lang="el-GR" altLang="el-GR" sz="1800" i="1" dirty="0">
                <a:solidFill>
                  <a:srgbClr val="0033CC"/>
                </a:solidFill>
                <a:latin typeface="Calibri" panose="020F0502020204030204" pitchFamily="34" charset="0"/>
                <a:cs typeface="Calibri" panose="020F0502020204030204" pitchFamily="34" charset="0"/>
              </a:rPr>
              <a:t>, </a:t>
            </a:r>
            <a:r>
              <a:rPr lang="el-GR" altLang="el-GR" sz="1800" b="1" i="1" dirty="0">
                <a:solidFill>
                  <a:srgbClr val="0033CC"/>
                </a:solidFill>
                <a:latin typeface="Calibri" panose="020F0502020204030204" pitchFamily="34" charset="0"/>
                <a:cs typeface="Calibri" panose="020F0502020204030204" pitchFamily="34" charset="0"/>
              </a:rPr>
              <a:t>προτεραιότητα αποτελεί η ολοκλήρωση των υποδομών οικισμών Γ’ Προτεραιότητας</a:t>
            </a:r>
            <a:r>
              <a:rPr lang="el-GR" altLang="el-GR" sz="1800" i="1" dirty="0">
                <a:solidFill>
                  <a:srgbClr val="0033CC"/>
                </a:solidFill>
                <a:latin typeface="Calibri" panose="020F0502020204030204" pitchFamily="34" charset="0"/>
                <a:cs typeface="Calibri" panose="020F0502020204030204" pitchFamily="34" charset="0"/>
              </a:rPr>
              <a:t> σύμφωνα με το Εθνικό Επιχειρησιακό Σχέδιο Διαχείρισης Αστικών Λυμάτων Οικισμών Προτεραιότητας Οδηγίας 91/271/ΕΟΚ, Π-ΑΜΘ </a:t>
            </a:r>
            <a:r>
              <a:rPr lang="el-GR" altLang="el-GR" sz="1800" b="1" i="1" dirty="0">
                <a:solidFill>
                  <a:srgbClr val="0033CC"/>
                </a:solidFill>
                <a:latin typeface="Calibri" panose="020F0502020204030204" pitchFamily="34" charset="0"/>
                <a:cs typeface="Calibri" panose="020F0502020204030204" pitchFamily="34" charset="0"/>
              </a:rPr>
              <a:t>και καλύπτεται από το τομεακό πρόγραμμα «Περιβάλλον και Κλιματική Αλλαγή»</a:t>
            </a:r>
          </a:p>
        </p:txBody>
      </p:sp>
    </p:spTree>
    <p:extLst>
      <p:ext uri="{BB962C8B-B14F-4D97-AF65-F5344CB8AC3E}">
        <p14:creationId xmlns:p14="http://schemas.microsoft.com/office/powerpoint/2010/main" val="1806522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heckerboard(across)">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Εικόνα 6">
            <a:extLst>
              <a:ext uri="{FF2B5EF4-FFF2-40B4-BE49-F238E27FC236}">
                <a16:creationId xmlns:a16="http://schemas.microsoft.com/office/drawing/2014/main" id="{8BC33B99-0FA7-E4DA-5566-13A1C29EE8D4}"/>
              </a:ext>
            </a:extLst>
          </p:cNvPr>
          <p:cNvPicPr>
            <a:picLocks noChangeAspect="1"/>
          </p:cNvPicPr>
          <p:nvPr/>
        </p:nvPicPr>
        <p:blipFill>
          <a:blip r:embed="rId2"/>
          <a:srcRect l="38576" t="11550" r="36788" b="14364"/>
          <a:stretch/>
        </p:blipFill>
        <p:spPr>
          <a:xfrm>
            <a:off x="4430787" y="271146"/>
            <a:ext cx="3894063" cy="6586854"/>
          </a:xfrm>
          <a:prstGeom prst="rect">
            <a:avLst/>
          </a:prstGeom>
        </p:spPr>
      </p:pic>
    </p:spTree>
    <p:extLst>
      <p:ext uri="{BB962C8B-B14F-4D97-AF65-F5344CB8AC3E}">
        <p14:creationId xmlns:p14="http://schemas.microsoft.com/office/powerpoint/2010/main" val="1088564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CFF44400-1400-B534-8946-56377F792A30}"/>
              </a:ext>
            </a:extLst>
          </p:cNvPr>
          <p:cNvPicPr>
            <a:picLocks noChangeAspect="1"/>
          </p:cNvPicPr>
          <p:nvPr/>
        </p:nvPicPr>
        <p:blipFill>
          <a:blip r:embed="rId2"/>
          <a:srcRect l="15859" t="9721" r="15235" b="6806"/>
          <a:stretch/>
        </p:blipFill>
        <p:spPr>
          <a:xfrm>
            <a:off x="1727733" y="295275"/>
            <a:ext cx="8736534" cy="5953125"/>
          </a:xfrm>
          <a:prstGeom prst="rect">
            <a:avLst/>
          </a:prstGeom>
        </p:spPr>
      </p:pic>
    </p:spTree>
    <p:extLst>
      <p:ext uri="{BB962C8B-B14F-4D97-AF65-F5344CB8AC3E}">
        <p14:creationId xmlns:p14="http://schemas.microsoft.com/office/powerpoint/2010/main" val="1188888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Εικόνα 6">
            <a:extLst>
              <a:ext uri="{FF2B5EF4-FFF2-40B4-BE49-F238E27FC236}">
                <a16:creationId xmlns:a16="http://schemas.microsoft.com/office/drawing/2014/main" id="{DE39ACE8-AC0E-FC7F-AA76-CFCAA23B1666}"/>
              </a:ext>
            </a:extLst>
          </p:cNvPr>
          <p:cNvPicPr>
            <a:picLocks noChangeAspect="1"/>
          </p:cNvPicPr>
          <p:nvPr/>
        </p:nvPicPr>
        <p:blipFill>
          <a:blip r:embed="rId2"/>
          <a:srcRect l="24466" t="26667" r="23471" b="8220"/>
          <a:stretch/>
        </p:blipFill>
        <p:spPr>
          <a:xfrm>
            <a:off x="2051497" y="310719"/>
            <a:ext cx="8240437" cy="5797118"/>
          </a:xfrm>
          <a:prstGeom prst="rect">
            <a:avLst/>
          </a:prstGeom>
        </p:spPr>
      </p:pic>
    </p:spTree>
    <p:extLst>
      <p:ext uri="{BB962C8B-B14F-4D97-AF65-F5344CB8AC3E}">
        <p14:creationId xmlns:p14="http://schemas.microsoft.com/office/powerpoint/2010/main" val="1358317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Εικόνα 5">
            <a:extLst>
              <a:ext uri="{FF2B5EF4-FFF2-40B4-BE49-F238E27FC236}">
                <a16:creationId xmlns:a16="http://schemas.microsoft.com/office/drawing/2014/main" id="{63B463B3-0474-0081-7F1A-3FEFC0D09CA9}"/>
              </a:ext>
            </a:extLst>
          </p:cNvPr>
          <p:cNvPicPr>
            <a:picLocks noChangeAspect="1"/>
          </p:cNvPicPr>
          <p:nvPr/>
        </p:nvPicPr>
        <p:blipFill>
          <a:blip r:embed="rId2"/>
          <a:srcRect l="9393" t="10874" r="4612" b="12750"/>
          <a:stretch/>
        </p:blipFill>
        <p:spPr>
          <a:xfrm>
            <a:off x="853735" y="452760"/>
            <a:ext cx="10484530" cy="5237827"/>
          </a:xfrm>
          <a:prstGeom prst="rect">
            <a:avLst/>
          </a:prstGeom>
        </p:spPr>
      </p:pic>
      <p:sp>
        <p:nvSpPr>
          <p:cNvPr id="2" name="Ορθογώνιο 1">
            <a:extLst>
              <a:ext uri="{FF2B5EF4-FFF2-40B4-BE49-F238E27FC236}">
                <a16:creationId xmlns:a16="http://schemas.microsoft.com/office/drawing/2014/main" id="{8C9A4F7E-8B1B-C804-4FF7-C6BDB7F227D4}"/>
              </a:ext>
            </a:extLst>
          </p:cNvPr>
          <p:cNvSpPr/>
          <p:nvPr/>
        </p:nvSpPr>
        <p:spPr>
          <a:xfrm>
            <a:off x="941033" y="3506680"/>
            <a:ext cx="10333608" cy="63031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278939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heckerboard(across)">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EFFB31D0-8442-19AF-FE90-1161D554FC0B}"/>
              </a:ext>
            </a:extLst>
          </p:cNvPr>
          <p:cNvPicPr>
            <a:picLocks noChangeAspect="1"/>
          </p:cNvPicPr>
          <p:nvPr/>
        </p:nvPicPr>
        <p:blipFill>
          <a:blip r:embed="rId2"/>
          <a:srcRect t="11004" b="10292"/>
          <a:stretch/>
        </p:blipFill>
        <p:spPr>
          <a:xfrm>
            <a:off x="0" y="648071"/>
            <a:ext cx="12192000" cy="5397623"/>
          </a:xfrm>
          <a:prstGeom prst="rect">
            <a:avLst/>
          </a:prstGeom>
        </p:spPr>
      </p:pic>
    </p:spTree>
    <p:extLst>
      <p:ext uri="{BB962C8B-B14F-4D97-AF65-F5344CB8AC3E}">
        <p14:creationId xmlns:p14="http://schemas.microsoft.com/office/powerpoint/2010/main" val="2365051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66115</TotalTime>
  <Words>511</Words>
  <Application>Microsoft Office PowerPoint</Application>
  <PresentationFormat>Ευρεία οθόνη</PresentationFormat>
  <Paragraphs>25</Paragraphs>
  <Slides>18</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3</vt:i4>
      </vt:variant>
      <vt:variant>
        <vt:lpstr>Τίτλοι διαφανειών</vt:lpstr>
      </vt:variant>
      <vt:variant>
        <vt:i4>18</vt:i4>
      </vt:variant>
    </vt:vector>
  </HeadingPairs>
  <TitlesOfParts>
    <vt:vector size="25" baseType="lpstr">
      <vt:lpstr>Arial</vt:lpstr>
      <vt:lpstr>Calibri</vt:lpstr>
      <vt:lpstr>Trebuchet MS</vt:lpstr>
      <vt:lpstr>Wingdings</vt:lpstr>
      <vt:lpstr>Θέμα του Office</vt:lpstr>
      <vt:lpstr>Προσαρμοσμένη σχεδίαση</vt:lpstr>
      <vt:lpstr>1_Προσαρμοσμένη σχεδίαση</vt:lpstr>
      <vt:lpstr>Τεχνική Συνάντηση για την κατάρτιση  Επιχειρησιακού Σχεδίου Τομέα Υδάτων  Βάσει Ολιστικής Προσέγγισης</vt:lpstr>
      <vt:lpstr>Τεχνική Συνάντηση για την κατάρτιση  Επιχειρησιακού Σχεδίου Τομέα Υδάτων  Βάσει Ολιστικής Προσέγγισης</vt:lpstr>
      <vt:lpstr>Παρουσίαση του PowerPoint</vt:lpstr>
      <vt:lpstr>Ενδεικτικές Δράσεις – Ύδατα</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Ενδεικτικές Δράσεις – Πόσιμο Νερό</vt:lpstr>
      <vt:lpstr>Παρουσίαση του PowerPoint</vt:lpstr>
      <vt:lpstr>Παρουσίαση του PowerPoint</vt:lpstr>
      <vt:lpstr>Τεχνική Συνάντηση για την κατάρτιση  Επιχειρησιακού Σχεδίου Τομέα Υδάτων  Βάσει Ολιστικής Προσέγγισης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Vasilis Vasilopoulos</dc:creator>
  <cp:lastModifiedBy>User</cp:lastModifiedBy>
  <cp:revision>163</cp:revision>
  <cp:lastPrinted>2022-11-24T12:35:02Z</cp:lastPrinted>
  <dcterms:created xsi:type="dcterms:W3CDTF">2022-06-03T15:25:51Z</dcterms:created>
  <dcterms:modified xsi:type="dcterms:W3CDTF">2024-09-26T04:38:18Z</dcterms:modified>
</cp:coreProperties>
</file>