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notesMasterIdLst>
    <p:notesMasterId r:id="rId15"/>
  </p:notesMasterIdLst>
  <p:sldIdLst>
    <p:sldId id="257" r:id="rId5"/>
    <p:sldId id="261" r:id="rId6"/>
    <p:sldId id="304" r:id="rId7"/>
    <p:sldId id="308" r:id="rId8"/>
    <p:sldId id="312" r:id="rId9"/>
    <p:sldId id="309" r:id="rId10"/>
    <p:sldId id="310" r:id="rId11"/>
    <p:sldId id="311" r:id="rId12"/>
    <p:sldId id="306" r:id="rId13"/>
    <p:sldId id="313" r:id="rId14"/>
  </p:sldIdLst>
  <p:sldSz cx="12192000" cy="6858000"/>
  <p:notesSz cx="6792913" cy="9925050"/>
  <p:embeddedFontLst>
    <p:embeddedFont>
      <p:font typeface="EC Square Sans Pro" panose="020B0506040000020004" charset="0"/>
      <p:regular r:id="rId16"/>
      <p:bold r:id="rId17"/>
      <p:italic r:id="rId18"/>
      <p:boldItalic r:id="rId19"/>
    </p:embeddedFont>
    <p:embeddedFont>
      <p:font typeface="EC Square Sans Pro Light" panose="020B0506000000020004" charset="0"/>
      <p:regular r:id="rId20"/>
      <p:italic r:id="rId21"/>
    </p:embeddedFont>
    <p:embeddedFont>
      <p:font typeface="Verdana" panose="020B0604030504040204" pitchFamily="34" charset="0"/>
      <p:regular r:id="rId22"/>
      <p:bold r:id="rId23"/>
      <p:italic r:id="rId24"/>
      <p:boldItalic r:id="rId25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2CFF950-20F1-0747-8DCB-DE6AE638E82A}" name="Adriana R. Ilisescu" initials="AI" userId="S::adil@cowi.com::3a5dd06a-76cb-4b2a-80f8-bda38d992e72" providerId="AD"/>
  <p188:author id="{6F0841EB-5FC2-919B-9AC9-343EBF92EA4F}" name="Bettina Rafaelsen" initials="BR" userId="S::BERA@COWI.Com::35e9098f-3a20-4076-90ef-e8e4a45e8fcc" providerId="AD"/>
  <p188:author id="{CFFCC8FD-28EF-F46F-DF9D-33B26D61DB84}" name="Ramon Wessel" initials="RW" userId="S::RAWE@COWI.Com::aaf968ab-e047-4058-94a7-91aed951b6c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338A"/>
    <a:srgbClr val="FBBC0F"/>
    <a:srgbClr val="73AB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31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77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font" Target="fonts/font6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9.fntdata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7.fntdata"/><Relationship Id="rId27" Type="http://schemas.openxmlformats.org/officeDocument/2006/relationships/viewProps" Target="viewProps.xml"/><Relationship Id="rId30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3596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7745" y="0"/>
            <a:ext cx="2943596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B7687D-87DC-4146-9A6C-B30C2DAC57E2}" type="datetimeFigureOut">
              <a:rPr lang="fr-FR" smtClean="0"/>
              <a:t>24/09/2024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39838"/>
            <a:ext cx="5954713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292" y="4776431"/>
            <a:ext cx="5434330" cy="3907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7076"/>
            <a:ext cx="2943596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7745" y="9427076"/>
            <a:ext cx="2943596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5159F3-7E2F-4B4D-A4E1-1520072C034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2182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Cover proposition #2 (</a:t>
            </a:r>
            <a:r>
              <a:rPr lang="fr-FR" err="1"/>
              <a:t>with</a:t>
            </a:r>
            <a:r>
              <a:rPr lang="fr-FR"/>
              <a:t> </a:t>
            </a:r>
            <a:r>
              <a:rPr lang="fr-FR" err="1"/>
              <a:t>picture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159F3-7E2F-4B4D-A4E1-1520072C0344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29337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Slide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159F3-7E2F-4B4D-A4E1-1520072C0344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59533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Slide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159F3-7E2F-4B4D-A4E1-1520072C0344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11184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Slide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159F3-7E2F-4B4D-A4E1-1520072C0344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55040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Slide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159F3-7E2F-4B4D-A4E1-1520072C0344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81957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Slide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159F3-7E2F-4B4D-A4E1-1520072C0344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87530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Slide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159F3-7E2F-4B4D-A4E1-1520072C0344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06904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Slide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159F3-7E2F-4B4D-A4E1-1520072C0344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86223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Slide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159F3-7E2F-4B4D-A4E1-1520072C0344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82594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Slide </a:t>
            </a:r>
            <a:r>
              <a:rPr lang="fr-FR" err="1"/>
              <a:t>text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159F3-7E2F-4B4D-A4E1-1520072C0344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5074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solidFill>
          <a:srgbClr val="3833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60B51F-6A50-CFE2-B32C-53CF150BD9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75439" y="1223260"/>
            <a:ext cx="6262969" cy="2575742"/>
          </a:xfrm>
        </p:spPr>
        <p:txBody>
          <a:bodyPr anchor="b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AFCE04C-ED3F-4781-EFA1-AEDA7DD14F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75439" y="4117087"/>
            <a:ext cx="6262969" cy="1438386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5E2FC9A-2A81-640D-213A-CD94E1E947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17668" y="3101884"/>
            <a:ext cx="2674332" cy="340995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9B2C277-1241-04DD-D0D7-2703D56A33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658938"/>
            <a:ext cx="1381652" cy="131445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B77BA72-88FD-C8FE-46E3-8ABEDF7F71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35461" y="-1"/>
            <a:ext cx="3683000" cy="2172475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C47E57BA-D7F6-00DA-A2A5-96C6D0DFE5DD}"/>
              </a:ext>
            </a:extLst>
          </p:cNvPr>
          <p:cNvGrpSpPr/>
          <p:nvPr userDrawn="1"/>
        </p:nvGrpSpPr>
        <p:grpSpPr>
          <a:xfrm>
            <a:off x="1561019" y="562515"/>
            <a:ext cx="3535052" cy="5732970"/>
            <a:chOff x="-3535052" y="216816"/>
            <a:chExt cx="3535052" cy="5732970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6634AFAD-3B42-3C49-90D9-0997EB1A626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2493819" y="3704733"/>
              <a:ext cx="1691079" cy="2245053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D789D5E9-3756-52BC-46D3-35AF80AD7F5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3535052" y="216816"/>
              <a:ext cx="3535052" cy="33940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77194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79A0C6E3-D758-1F9D-0576-B97FBE2E97B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fr-FR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7DD61134-1DC7-52D6-99DB-496D088408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88645" y="1223260"/>
            <a:ext cx="7349764" cy="2575742"/>
          </a:xfrm>
        </p:spPr>
        <p:txBody>
          <a:bodyPr anchor="b">
            <a:normAutofit/>
          </a:bodyPr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3EA46626-3CA9-840F-088A-48C8C7A6F0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88645" y="4117087"/>
            <a:ext cx="7349764" cy="1438386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DFBC677-187C-6A61-C347-6C573E9D11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1101" y="562515"/>
            <a:ext cx="3535052" cy="5781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190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5C3F9A7D-7A19-69C8-788A-C302ED50A2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A60B51F-6A50-CFE2-B32C-53CF150BD9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88645" y="1223260"/>
            <a:ext cx="7349764" cy="2575742"/>
          </a:xfrm>
        </p:spPr>
        <p:txBody>
          <a:bodyPr anchor="b">
            <a:normAutofit/>
          </a:bodyPr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AFCE04C-ED3F-4781-EFA1-AEDA7DD14F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88645" y="4117087"/>
            <a:ext cx="7349764" cy="1438386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79A7437-E86C-B2F8-7224-C03CCAE35C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1101" y="562515"/>
            <a:ext cx="3535052" cy="5781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3761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5C3F9A7D-7A19-69C8-788A-C302ED50A2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CAF726F6-D6EF-0C5F-47AB-431E542FFF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50109" y="858571"/>
            <a:ext cx="5805378" cy="2595873"/>
          </a:xfrm>
        </p:spPr>
        <p:txBody>
          <a:bodyPr anchor="b">
            <a:normAutofit/>
          </a:bodyPr>
          <a:lstStyle>
            <a:lvl1pPr algn="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99C47A48-7997-D79D-E50E-930B3AEB88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83793" y="3742692"/>
            <a:ext cx="4784651" cy="1826457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858138E5-7F39-7E82-E20A-BD3E46F03B02}"/>
              </a:ext>
            </a:extLst>
          </p:cNvPr>
          <p:cNvGrpSpPr/>
          <p:nvPr userDrawn="1"/>
        </p:nvGrpSpPr>
        <p:grpSpPr>
          <a:xfrm>
            <a:off x="474919" y="1238954"/>
            <a:ext cx="6442909" cy="4257553"/>
            <a:chOff x="474919" y="1238954"/>
            <a:chExt cx="6442909" cy="4257553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F06C5578-26F1-56F1-F1FC-42D1D6B58A1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4919" y="2597194"/>
              <a:ext cx="2067445" cy="2744710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BEEF8A45-6A77-164A-EE85-59852A7F046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83392" y="1238954"/>
              <a:ext cx="4434436" cy="42575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191842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CAF726F6-D6EF-0C5F-47AB-431E542FFF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50109" y="858571"/>
            <a:ext cx="5805378" cy="2595873"/>
          </a:xfrm>
        </p:spPr>
        <p:txBody>
          <a:bodyPr anchor="b">
            <a:normAutofit/>
          </a:bodyPr>
          <a:lstStyle>
            <a:lvl1pPr algn="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99C47A48-7997-D79D-E50E-930B3AEB88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83793" y="3742692"/>
            <a:ext cx="4784651" cy="1826457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501FB22-331E-F77C-8428-D7D0A71128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038" y="1111246"/>
            <a:ext cx="6782615" cy="449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6926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691A15-2FAC-607F-EDBE-2642656A9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48875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7ED1D72-0F7D-BF61-82A0-AA1038E01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048875" cy="43465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8717C5F-3B20-E386-DA88-34DBC60C30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06338" y="342536"/>
            <a:ext cx="906788" cy="148308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3AAC57-536B-00E5-66E8-A1707F31A06D}"/>
              </a:ext>
            </a:extLst>
          </p:cNvPr>
          <p:cNvSpPr/>
          <p:nvPr userDrawn="1"/>
        </p:nvSpPr>
        <p:spPr>
          <a:xfrm>
            <a:off x="0" y="6834621"/>
            <a:ext cx="12192000" cy="114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38338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4937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D889A4-3D98-B5E1-D927-AC5A87794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203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14A273C-1F0B-98FB-7FAA-DFA8E20FBC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686300" cy="45466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C869AA9-7BAA-C31A-3520-B17EB467ED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686300" cy="45466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94DA731-87D0-5D2B-82B5-DAA5C5FD23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06338" y="342536"/>
            <a:ext cx="906788" cy="148308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5D5F7-C0DE-2C23-8213-01DCA7BF9737}"/>
              </a:ext>
            </a:extLst>
          </p:cNvPr>
          <p:cNvSpPr/>
          <p:nvPr userDrawn="1"/>
        </p:nvSpPr>
        <p:spPr>
          <a:xfrm>
            <a:off x="0" y="6834621"/>
            <a:ext cx="12192000" cy="114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38338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6415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D889A4-3D98-B5E1-D927-AC5A87794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203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14A273C-1F0B-98FB-7FAA-DFA8E20FBC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628900"/>
            <a:ext cx="4686300" cy="37147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C869AA9-7BAA-C31A-3520-B17EB467ED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628900"/>
            <a:ext cx="4686300" cy="37147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94DA731-87D0-5D2B-82B5-DAA5C5FD23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06338" y="342536"/>
            <a:ext cx="906788" cy="1483089"/>
          </a:xfrm>
          <a:prstGeom prst="rect">
            <a:avLst/>
          </a:prstGeom>
        </p:spPr>
      </p:pic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F265B5A4-3031-C62B-0E3F-B7498B5EC005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839789" y="1766891"/>
            <a:ext cx="46847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texte 4">
            <a:extLst>
              <a:ext uri="{FF2B5EF4-FFF2-40B4-BE49-F238E27FC236}">
                <a16:creationId xmlns:a16="http://schemas.microsoft.com/office/drawing/2014/main" id="{BA6287E6-A4BE-28F9-CA0D-8F54894031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66891"/>
            <a:ext cx="46847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447100A-0573-85E5-D6F8-705DCF5CB4B0}"/>
              </a:ext>
            </a:extLst>
          </p:cNvPr>
          <p:cNvSpPr/>
          <p:nvPr userDrawn="1"/>
        </p:nvSpPr>
        <p:spPr>
          <a:xfrm>
            <a:off x="0" y="6834621"/>
            <a:ext cx="12192000" cy="114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38338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8869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9FFCCDCE-B245-D254-08B4-E3A480537C9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FE933B0-7AD0-BE0F-0982-DE10BDEDB3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06338" y="342536"/>
            <a:ext cx="906788" cy="148308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7505152-9B5F-33FF-48D2-06A4326F143B}"/>
              </a:ext>
            </a:extLst>
          </p:cNvPr>
          <p:cNvSpPr/>
          <p:nvPr userDrawn="1"/>
        </p:nvSpPr>
        <p:spPr>
          <a:xfrm>
            <a:off x="0" y="6834621"/>
            <a:ext cx="12192000" cy="114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38338A"/>
              </a:solidFill>
            </a:endParaRP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6B03707A-80F8-0D59-CA0A-BE30EFDD1B6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26756" y="5188725"/>
            <a:ext cx="10186286" cy="1233487"/>
          </a:xfrm>
        </p:spPr>
        <p:txBody>
          <a:bodyPr anchor="b"/>
          <a:lstStyle>
            <a:lvl1pPr marL="0" indent="0">
              <a:buNone/>
              <a:defRPr/>
            </a:lvl1pPr>
            <a:lvl2pPr marL="184150" indent="0">
              <a:buNone/>
              <a:defRPr/>
            </a:lvl2pPr>
            <a:lvl3pPr marL="360362" indent="0">
              <a:buNone/>
              <a:defRPr/>
            </a:lvl3pPr>
            <a:lvl4pPr marL="536575" indent="0">
              <a:buNone/>
              <a:defRPr/>
            </a:lvl4pPr>
            <a:lvl5pPr marL="714375" indent="0"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8810498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9FFCCDCE-B245-D254-08B4-E3A480537C9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rgbClr val="38338A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6B03707A-80F8-0D59-CA0A-BE30EFDD1B6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26756" y="5188725"/>
            <a:ext cx="10186286" cy="1233487"/>
          </a:xfrm>
        </p:spPr>
        <p:txBody>
          <a:bodyPr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184150" indent="0">
              <a:buNone/>
              <a:defRPr>
                <a:solidFill>
                  <a:schemeClr val="bg1"/>
                </a:solidFill>
              </a:defRPr>
            </a:lvl2pPr>
            <a:lvl3pPr marL="360362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437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F6D4668-7304-2790-32BE-7B6D0BDAFF0A}"/>
              </a:ext>
            </a:extLst>
          </p:cNvPr>
          <p:cNvGrpSpPr/>
          <p:nvPr userDrawn="1"/>
        </p:nvGrpSpPr>
        <p:grpSpPr>
          <a:xfrm>
            <a:off x="11007437" y="340200"/>
            <a:ext cx="905689" cy="1468801"/>
            <a:chOff x="-3535052" y="216816"/>
            <a:chExt cx="3535052" cy="5732970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A59A56A5-316E-5156-C4C6-472D5A8B81E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2493819" y="3704733"/>
              <a:ext cx="1691079" cy="2245053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B89D823B-1873-CFD4-835C-C30D6EA5D78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3535052" y="216816"/>
              <a:ext cx="3535052" cy="33940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201616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E36649-4384-F55E-3AC3-25AB6FA02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63163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5EA11AD-820F-64B0-5C86-BE56339C79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06338" y="342536"/>
            <a:ext cx="906788" cy="148308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C21A832-4DED-A337-2641-AF361881866F}"/>
              </a:ext>
            </a:extLst>
          </p:cNvPr>
          <p:cNvSpPr/>
          <p:nvPr userDrawn="1"/>
        </p:nvSpPr>
        <p:spPr>
          <a:xfrm>
            <a:off x="0" y="6834621"/>
            <a:ext cx="12192000" cy="114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38338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27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A34F955E-3ADF-7844-6EE7-0AEF2BFF30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88645" y="1223260"/>
            <a:ext cx="7349764" cy="2575742"/>
          </a:xfrm>
        </p:spPr>
        <p:txBody>
          <a:bodyPr anchor="b">
            <a:normAutofit/>
          </a:bodyPr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B83C6BB9-E133-3833-3841-B5EA7821B7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88645" y="4117087"/>
            <a:ext cx="7349764" cy="1438386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83BF410-5E2E-FB66-F443-ADD9D9DC63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1101" y="562515"/>
            <a:ext cx="3535052" cy="5781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6940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FE933B0-7AD0-BE0F-0982-DE10BDEDB3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06338" y="342536"/>
            <a:ext cx="906788" cy="1483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556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A34F955E-3ADF-7844-6EE7-0AEF2BFF30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11703" y="588479"/>
            <a:ext cx="5805378" cy="1761166"/>
          </a:xfrm>
        </p:spPr>
        <p:txBody>
          <a:bodyPr anchor="b">
            <a:normAutofit/>
          </a:bodyPr>
          <a:lstStyle>
            <a:lvl1pPr algn="r">
              <a:defRPr sz="55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B83C6BB9-E133-3833-3841-B5EA7821B7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32429" y="2406797"/>
            <a:ext cx="4784651" cy="1022203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3FCA105D-9ED6-BE52-A1E6-6B5F196210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7570381" cy="6858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635779B-836B-1FE9-42A8-BDF3CE86E9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98911" y="3811449"/>
            <a:ext cx="3868618" cy="256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227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apositive de titre">
    <p:bg>
      <p:bgPr>
        <a:solidFill>
          <a:srgbClr val="3833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A34F955E-3ADF-7844-6EE7-0AEF2BFF30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11703" y="609966"/>
            <a:ext cx="5805378" cy="1728779"/>
          </a:xfrm>
        </p:spPr>
        <p:txBody>
          <a:bodyPr anchor="b">
            <a:normAutofit/>
          </a:bodyPr>
          <a:lstStyle>
            <a:lvl1pPr algn="r">
              <a:defRPr sz="55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B83C6BB9-E133-3833-3841-B5EA7821B7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32429" y="2406797"/>
            <a:ext cx="4784651" cy="1007379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3FCA105D-9ED6-BE52-A1E6-6B5F196210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7570381" cy="68580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D23C8F92-0E3B-CDA0-96D1-3F8B399847D0}"/>
              </a:ext>
            </a:extLst>
          </p:cNvPr>
          <p:cNvGrpSpPr/>
          <p:nvPr userDrawn="1"/>
        </p:nvGrpSpPr>
        <p:grpSpPr>
          <a:xfrm>
            <a:off x="8064998" y="3874115"/>
            <a:ext cx="3652082" cy="2413340"/>
            <a:chOff x="474919" y="1238954"/>
            <a:chExt cx="6442909" cy="4257553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3D02F31F-D661-0B39-D43E-4B7F3AF981A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4919" y="2597194"/>
              <a:ext cx="2067445" cy="2744710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683B806B-43C6-151C-3831-A463D72359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83392" y="1238954"/>
              <a:ext cx="4434436" cy="42575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46164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apositive de titre">
    <p:bg>
      <p:bgPr>
        <a:solidFill>
          <a:srgbClr val="3833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A34F955E-3ADF-7844-6EE7-0AEF2BFF30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50109" y="858571"/>
            <a:ext cx="5805378" cy="2595873"/>
          </a:xfrm>
        </p:spPr>
        <p:txBody>
          <a:bodyPr anchor="b">
            <a:normAutofit/>
          </a:bodyPr>
          <a:lstStyle>
            <a:lvl1pPr algn="r">
              <a:defRPr sz="60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B83C6BB9-E133-3833-3841-B5EA7821B7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83793" y="3742692"/>
            <a:ext cx="4784651" cy="1826457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115A2030-B591-D514-C99A-9590D2FC9ED5}"/>
              </a:ext>
            </a:extLst>
          </p:cNvPr>
          <p:cNvGrpSpPr/>
          <p:nvPr userDrawn="1"/>
        </p:nvGrpSpPr>
        <p:grpSpPr>
          <a:xfrm>
            <a:off x="474919" y="1238954"/>
            <a:ext cx="6442909" cy="4257553"/>
            <a:chOff x="474919" y="1238954"/>
            <a:chExt cx="6442909" cy="4257553"/>
          </a:xfrm>
        </p:grpSpPr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93BA8589-642C-CADD-80DD-71EE3949A7C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4919" y="2597194"/>
              <a:ext cx="2067445" cy="2744710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60DA11C6-3A40-DCEF-41F6-7D5D1D4B3B5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83392" y="1238954"/>
              <a:ext cx="4434436" cy="42575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9448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apositive de titre">
    <p:bg>
      <p:bgPr>
        <a:solidFill>
          <a:srgbClr val="3833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3FCA105D-9ED6-BE52-A1E6-6B5F196210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9376119" cy="6858000"/>
          </a:xfrm>
          <a:prstGeom prst="rect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A34F955E-3ADF-7844-6EE7-0AEF2BFF30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3088" y="858571"/>
            <a:ext cx="8864983" cy="2595873"/>
          </a:xfrm>
        </p:spPr>
        <p:txBody>
          <a:bodyPr anchor="b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B83C6BB9-E133-3833-3841-B5EA7821B7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41158" y="3742692"/>
            <a:ext cx="8878298" cy="182645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D52CEABD-4332-3303-F02E-9B2E5458CC12}"/>
              </a:ext>
            </a:extLst>
          </p:cNvPr>
          <p:cNvGrpSpPr/>
          <p:nvPr userDrawn="1"/>
        </p:nvGrpSpPr>
        <p:grpSpPr>
          <a:xfrm>
            <a:off x="10176132" y="5366114"/>
            <a:ext cx="1720211" cy="1266629"/>
            <a:chOff x="8086670" y="3663871"/>
            <a:chExt cx="3797790" cy="2796396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9FF9DBFE-AF70-22D3-C8EA-E6C931C0F12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261056" y="3663871"/>
              <a:ext cx="2623404" cy="2796396"/>
            </a:xfrm>
            <a:prstGeom prst="rect">
              <a:avLst/>
            </a:prstGeom>
          </p:spPr>
        </p:pic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93BA8589-642C-CADD-80DD-71EE3949A7C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086670" y="4651474"/>
              <a:ext cx="1174386" cy="1559098"/>
            </a:xfrm>
            <a:prstGeom prst="rect">
              <a:avLst/>
            </a:prstGeom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92A36879-6B18-9633-6CBC-AF7CF76D3D61}"/>
              </a:ext>
            </a:extLst>
          </p:cNvPr>
          <p:cNvSpPr/>
          <p:nvPr userDrawn="1"/>
        </p:nvSpPr>
        <p:spPr>
          <a:xfrm>
            <a:off x="10355541" y="6343930"/>
            <a:ext cx="210860" cy="136245"/>
          </a:xfrm>
          <a:prstGeom prst="rect">
            <a:avLst/>
          </a:prstGeom>
          <a:noFill/>
          <a:ln w="63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9336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Diapositive de titre">
    <p:bg>
      <p:bgPr>
        <a:solidFill>
          <a:srgbClr val="3833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A34F955E-3ADF-7844-6EE7-0AEF2BFF30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3088" y="858571"/>
            <a:ext cx="8864983" cy="2595873"/>
          </a:xfrm>
        </p:spPr>
        <p:txBody>
          <a:bodyPr anchor="b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B83C6BB9-E133-3833-3841-B5EA7821B7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41158" y="3742692"/>
            <a:ext cx="8878298" cy="182645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D52CEABD-4332-3303-F02E-9B2E5458CC12}"/>
              </a:ext>
            </a:extLst>
          </p:cNvPr>
          <p:cNvGrpSpPr/>
          <p:nvPr userDrawn="1"/>
        </p:nvGrpSpPr>
        <p:grpSpPr>
          <a:xfrm>
            <a:off x="10176132" y="5366114"/>
            <a:ext cx="1720211" cy="1266629"/>
            <a:chOff x="8086670" y="3663871"/>
            <a:chExt cx="3797790" cy="2796396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9FF9DBFE-AF70-22D3-C8EA-E6C931C0F12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261056" y="3663871"/>
              <a:ext cx="2623404" cy="2796396"/>
            </a:xfrm>
            <a:prstGeom prst="rect">
              <a:avLst/>
            </a:prstGeom>
          </p:spPr>
        </p:pic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93BA8589-642C-CADD-80DD-71EE3949A7C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086670" y="4651474"/>
              <a:ext cx="1174386" cy="1559098"/>
            </a:xfrm>
            <a:prstGeom prst="rect">
              <a:avLst/>
            </a:prstGeom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48AF679E-5857-F1B4-F987-770E2141535B}"/>
              </a:ext>
            </a:extLst>
          </p:cNvPr>
          <p:cNvSpPr/>
          <p:nvPr userDrawn="1"/>
        </p:nvSpPr>
        <p:spPr>
          <a:xfrm>
            <a:off x="10355541" y="6343930"/>
            <a:ext cx="210860" cy="136245"/>
          </a:xfrm>
          <a:prstGeom prst="rect">
            <a:avLst/>
          </a:prstGeom>
          <a:noFill/>
          <a:ln w="63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8896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Diapositive de titre">
    <p:bg>
      <p:bgPr>
        <a:solidFill>
          <a:srgbClr val="3833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3FCA105D-9ED6-BE52-A1E6-6B5F196210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A34F955E-3ADF-7844-6EE7-0AEF2BFF30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3089" y="858571"/>
            <a:ext cx="8801100" cy="2595873"/>
          </a:xfrm>
        </p:spPr>
        <p:txBody>
          <a:bodyPr anchor="b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B83C6BB9-E133-3833-3841-B5EA7821B7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41157" y="3742692"/>
            <a:ext cx="8814319" cy="182645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9A24825-0F36-7E5B-E5F6-23C2E6BA8418}"/>
              </a:ext>
            </a:extLst>
          </p:cNvPr>
          <p:cNvGrpSpPr/>
          <p:nvPr userDrawn="1"/>
        </p:nvGrpSpPr>
        <p:grpSpPr>
          <a:xfrm>
            <a:off x="10176132" y="5366114"/>
            <a:ext cx="1720211" cy="1266629"/>
            <a:chOff x="8086670" y="3663871"/>
            <a:chExt cx="3797790" cy="2796396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2718E2FA-FE7F-78FB-F09D-03EF223F206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261056" y="3663871"/>
              <a:ext cx="2623404" cy="2796396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C6B8749C-7DFC-FB14-89BA-D07E42A9D28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086670" y="4651474"/>
              <a:ext cx="1174386" cy="1559098"/>
            </a:xfrm>
            <a:prstGeom prst="rect">
              <a:avLst/>
            </a:prstGeom>
          </p:spPr>
        </p:pic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A140AB2C-AA4D-3A64-DFE2-64F018830633}"/>
              </a:ext>
            </a:extLst>
          </p:cNvPr>
          <p:cNvSpPr/>
          <p:nvPr userDrawn="1"/>
        </p:nvSpPr>
        <p:spPr>
          <a:xfrm>
            <a:off x="10355541" y="6343930"/>
            <a:ext cx="210860" cy="136245"/>
          </a:xfrm>
          <a:prstGeom prst="rect">
            <a:avLst/>
          </a:prstGeom>
          <a:noFill/>
          <a:ln w="63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1351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apositive de titre">
    <p:bg>
      <p:bgPr>
        <a:solidFill>
          <a:srgbClr val="3833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A34F955E-3ADF-7844-6EE7-0AEF2BFF30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88645" y="1223260"/>
            <a:ext cx="7349764" cy="2575742"/>
          </a:xfrm>
        </p:spPr>
        <p:txBody>
          <a:bodyPr anchor="b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B83C6BB9-E133-3833-3841-B5EA7821B7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88645" y="4117087"/>
            <a:ext cx="7349764" cy="1438386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5CED2942-F356-D896-BDC6-260F0B784910}"/>
              </a:ext>
            </a:extLst>
          </p:cNvPr>
          <p:cNvGrpSpPr/>
          <p:nvPr userDrawn="1"/>
        </p:nvGrpSpPr>
        <p:grpSpPr>
          <a:xfrm>
            <a:off x="441101" y="562515"/>
            <a:ext cx="3535052" cy="5732970"/>
            <a:chOff x="-3535052" y="216816"/>
            <a:chExt cx="3535052" cy="5732970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911DBE94-219C-8499-EBCA-9FD7791178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2493819" y="3704733"/>
              <a:ext cx="1691079" cy="2245053"/>
            </a:xfrm>
            <a:prstGeom prst="rect">
              <a:avLst/>
            </a:prstGeom>
          </p:spPr>
        </p:pic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E176218-4FB3-F605-11E1-C71C2FCA6E1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3535052" y="216816"/>
              <a:ext cx="3535052" cy="33940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75733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9488210-E0E7-45D5-404C-F26B2D337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3B2B7C8-0F5C-B34D-D7A7-E1A014E7D4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E6DD99D-4E20-EB04-C33A-CAEF8082BC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δδδδ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AF3E411-D0CE-8AD7-B0DC-30BB2556BC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B79F2-65E0-E54A-83A8-645F1750ADC7}" type="slidenum">
              <a:rPr lang="fr-FR" smtClean="0"/>
              <a:t>‹#›</a:t>
            </a:fld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32482CF2-6AB4-81FE-5BC2-62E4ABCA00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7745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4" r:id="rId3"/>
    <p:sldLayoutId id="2147483665" r:id="rId4"/>
    <p:sldLayoutId id="2147483666" r:id="rId5"/>
    <p:sldLayoutId id="2147483671" r:id="rId6"/>
    <p:sldLayoutId id="2147483674" r:id="rId7"/>
    <p:sldLayoutId id="2147483672" r:id="rId8"/>
    <p:sldLayoutId id="2147483663" r:id="rId9"/>
    <p:sldLayoutId id="2147483661" r:id="rId10"/>
    <p:sldLayoutId id="2147483662" r:id="rId11"/>
    <p:sldLayoutId id="2147483667" r:id="rId12"/>
    <p:sldLayoutId id="2147483668" r:id="rId13"/>
    <p:sldLayoutId id="2147483650" r:id="rId14"/>
    <p:sldLayoutId id="2147483652" r:id="rId15"/>
    <p:sldLayoutId id="2147483675" r:id="rId16"/>
    <p:sldLayoutId id="2147483655" r:id="rId17"/>
    <p:sldLayoutId id="2147483677" r:id="rId18"/>
    <p:sldLayoutId id="2147483654" r:id="rId19"/>
    <p:sldLayoutId id="2147483676" r:id="rId20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chemeClr val="accent1"/>
          </a:solidFill>
          <a:latin typeface="EC Square Sans Pro Light" panose="020B0506000000020004" pitchFamily="34" charset="0"/>
          <a:ea typeface="+mj-ea"/>
          <a:cs typeface="+mj-cs"/>
        </a:defRPr>
      </a:lvl1pPr>
    </p:titleStyle>
    <p:bodyStyle>
      <a:lvl1pPr marL="184150" indent="-184150" algn="l" defTabSz="914400" rtl="0" eaLnBrk="1" latinLnBrk="0" hangingPunct="1">
        <a:lnSpc>
          <a:spcPct val="90000"/>
        </a:lnSpc>
        <a:spcBef>
          <a:spcPts val="1000"/>
        </a:spcBef>
        <a:buClr>
          <a:schemeClr val="accent3"/>
        </a:buClr>
        <a:buSzPct val="130000"/>
        <a:buFont typeface="Arial" panose="020B0604020202020204" pitchFamily="34" charset="0"/>
        <a:buChar char="•"/>
        <a:tabLst/>
        <a:defRPr sz="1600" b="0" i="0" kern="1200">
          <a:solidFill>
            <a:schemeClr val="tx1"/>
          </a:solidFill>
          <a:latin typeface="EC Square Sans Pro" panose="020B0506040000020004" pitchFamily="34" charset="0"/>
          <a:ea typeface="+mn-ea"/>
          <a:cs typeface="+mn-cs"/>
        </a:defRPr>
      </a:lvl1pPr>
      <a:lvl2pPr marL="360363" indent="-176213" algn="l" defTabSz="914400" rtl="0" eaLnBrk="1" latinLnBrk="0" hangingPunct="1">
        <a:lnSpc>
          <a:spcPct val="90000"/>
        </a:lnSpc>
        <a:spcBef>
          <a:spcPts val="500"/>
        </a:spcBef>
        <a:buSzPct val="130000"/>
        <a:buFont typeface="Arial" panose="020B0604020202020204" pitchFamily="34" charset="0"/>
        <a:buChar char="•"/>
        <a:tabLst/>
        <a:defRPr sz="1600" b="0" i="0" kern="1200">
          <a:solidFill>
            <a:schemeClr val="tx1"/>
          </a:solidFill>
          <a:latin typeface="EC Square Sans Pro" panose="020B0506040000020004" pitchFamily="34" charset="0"/>
          <a:ea typeface="+mn-ea"/>
          <a:cs typeface="+mn-cs"/>
        </a:defRPr>
      </a:lvl2pPr>
      <a:lvl3pPr marL="536575" indent="-176213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30000"/>
        <a:buFont typeface="Arial" panose="020B0604020202020204" pitchFamily="34" charset="0"/>
        <a:buChar char="•"/>
        <a:tabLst/>
        <a:defRPr sz="1600" b="0" i="0" kern="1200">
          <a:solidFill>
            <a:schemeClr val="tx1"/>
          </a:solidFill>
          <a:latin typeface="EC Square Sans Pro" panose="020B0506040000020004" pitchFamily="34" charset="0"/>
          <a:ea typeface="+mn-ea"/>
          <a:cs typeface="+mn-cs"/>
        </a:defRPr>
      </a:lvl3pPr>
      <a:lvl4pPr marL="714375" indent="-1778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80000"/>
        <a:buFont typeface="Courier New" panose="02070309020205020404" pitchFamily="49" charset="0"/>
        <a:buChar char="o"/>
        <a:tabLst/>
        <a:defRPr sz="1600" b="0" i="0" kern="1200">
          <a:solidFill>
            <a:schemeClr val="tx1"/>
          </a:solidFill>
          <a:latin typeface="EC Square Sans Pro" panose="020B0506040000020004" pitchFamily="34" charset="0"/>
          <a:ea typeface="+mn-ea"/>
          <a:cs typeface="+mn-cs"/>
        </a:defRPr>
      </a:lvl4pPr>
      <a:lvl5pPr marL="890588" indent="-176213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Courier New" panose="02070309020205020404" pitchFamily="49" charset="0"/>
        <a:buChar char="o"/>
        <a:tabLst/>
        <a:defRPr sz="1600" b="0" i="0" kern="1200">
          <a:solidFill>
            <a:schemeClr val="tx1"/>
          </a:solidFill>
          <a:latin typeface="EC Square Sans Pro" panose="020B05060400000200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menti.com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686041-191D-9AC8-62B2-6F11CC00FF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73213" y="1415162"/>
            <a:ext cx="6082274" cy="2595873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bg1"/>
                </a:solidFill>
              </a:rPr>
              <a:t>C4T GROUNDWORK</a:t>
            </a:r>
            <a:br>
              <a:rPr lang="fr-FR" dirty="0">
                <a:solidFill>
                  <a:schemeClr val="bg1"/>
                </a:solidFill>
              </a:rPr>
            </a:br>
            <a:r>
              <a:rPr lang="el-GR" sz="4800" dirty="0">
                <a:solidFill>
                  <a:schemeClr val="bg1"/>
                </a:solidFill>
              </a:rPr>
              <a:t>Τεχνική Συνάντηση, Επιχειρησιακό Σχέδιο</a:t>
            </a:r>
            <a:br>
              <a:rPr lang="el-GR" sz="4800" dirty="0">
                <a:solidFill>
                  <a:schemeClr val="bg1"/>
                </a:solidFill>
              </a:rPr>
            </a:br>
            <a:r>
              <a:rPr lang="el-GR" sz="4800" dirty="0">
                <a:solidFill>
                  <a:schemeClr val="bg1"/>
                </a:solidFill>
              </a:rPr>
              <a:t>Τομέα Υδάτων</a:t>
            </a:r>
            <a:br>
              <a:rPr lang="el-GR" sz="4800" dirty="0">
                <a:solidFill>
                  <a:schemeClr val="bg1"/>
                </a:solidFill>
              </a:rPr>
            </a:br>
            <a:r>
              <a:rPr lang="el-GR" sz="4800" dirty="0">
                <a:solidFill>
                  <a:schemeClr val="bg1"/>
                </a:solidFill>
              </a:rPr>
              <a:t> Bάσει Ολιστικής Προσέγγισης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F5D605-A3A5-A85C-2A83-F41F42BE7B6D}"/>
              </a:ext>
            </a:extLst>
          </p:cNvPr>
          <p:cNvSpPr txBox="1"/>
          <p:nvPr/>
        </p:nvSpPr>
        <p:spPr>
          <a:xfrm>
            <a:off x="5914417" y="4075779"/>
            <a:ext cx="56778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3600" dirty="0">
                <a:solidFill>
                  <a:schemeClr val="bg1"/>
                </a:solidFill>
              </a:rPr>
              <a:t>Κομοτηνή</a:t>
            </a:r>
            <a:endParaRPr lang="en-GB" sz="3600" dirty="0">
              <a:solidFill>
                <a:schemeClr val="bg1"/>
              </a:solidFill>
            </a:endParaRPr>
          </a:p>
          <a:p>
            <a:pPr algn="r"/>
            <a:r>
              <a:rPr lang="el-GR" sz="2800" dirty="0">
                <a:solidFill>
                  <a:schemeClr val="bg1"/>
                </a:solidFill>
              </a:rPr>
              <a:t>26 Σεπτεμβρίου 2024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033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032B45-B12A-8D8C-F00C-EC5E3DA30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473" y="365125"/>
            <a:ext cx="10048875" cy="1325563"/>
          </a:xfrm>
        </p:spPr>
        <p:txBody>
          <a:bodyPr/>
          <a:lstStyle/>
          <a:p>
            <a:r>
              <a:rPr lang="el-GR" sz="4000" dirty="0">
                <a:solidFill>
                  <a:srgbClr val="2481C3"/>
                </a:solidFill>
                <a:latin typeface="EC Square Sans Pro" panose="020B0506040000020004" charset="0"/>
              </a:rPr>
              <a:t>Αξιολόγηση της συνάντησης</a:t>
            </a:r>
            <a:endParaRPr lang="en-GB" sz="4000" dirty="0">
              <a:solidFill>
                <a:srgbClr val="2481C3"/>
              </a:solidFill>
              <a:latin typeface="EC Square Sans Pro" panose="020B050604000002000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B5CF15-F9C6-21F6-0F7F-3D6739AB24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0611" y="2288241"/>
            <a:ext cx="2762250" cy="2819400"/>
          </a:xfrm>
          <a:prstGeom prst="rect">
            <a:avLst/>
          </a:prstGeom>
        </p:spPr>
      </p:pic>
      <p:sp>
        <p:nvSpPr>
          <p:cNvPr id="5" name="Textfeld 9">
            <a:extLst>
              <a:ext uri="{FF2B5EF4-FFF2-40B4-BE49-F238E27FC236}">
                <a16:creationId xmlns:a16="http://schemas.microsoft.com/office/drawing/2014/main" id="{5B8DC80F-3E68-7F64-1850-5B1208991050}"/>
              </a:ext>
            </a:extLst>
          </p:cNvPr>
          <p:cNvSpPr txBox="1"/>
          <p:nvPr/>
        </p:nvSpPr>
        <p:spPr>
          <a:xfrm>
            <a:off x="5249451" y="2804257"/>
            <a:ext cx="609442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srgbClr val="054690"/>
                </a:solidFill>
                <a:ea typeface="Verdana" panose="020B060403050404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www.menti.com</a:t>
            </a:r>
            <a:br>
              <a:rPr lang="en-GB" sz="4400" kern="0" dirty="0"/>
            </a:br>
            <a:br>
              <a:rPr lang="en-GB" sz="1600" kern="0" dirty="0"/>
            </a:br>
            <a:r>
              <a:rPr lang="en-GB" sz="4400" kern="0" dirty="0"/>
              <a:t>Code: </a:t>
            </a:r>
            <a:r>
              <a:rPr lang="en-US" sz="4400" kern="0" dirty="0"/>
              <a:t>41 65 02 17</a:t>
            </a:r>
            <a:endParaRPr lang="en-GB" sz="4400" kern="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884133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032B45-B12A-8D8C-F00C-EC5E3DA3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Επιλογές Απλοποιημένου Κόστους</a:t>
            </a:r>
            <a:endParaRPr lang="fr-FR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449E8C-A34D-FED0-3054-90A1BA35F9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l-GR" sz="2800" dirty="0">
                <a:solidFill>
                  <a:srgbClr val="2481C3"/>
                </a:solidFill>
                <a:latin typeface="EC Square Sans Pro" panose="020B0506040000020004" charset="0"/>
              </a:rPr>
              <a:t>Τι είναι οι Επιλογές Απλοποιημένου Κόστους;</a:t>
            </a:r>
          </a:p>
          <a:p>
            <a:r>
              <a:rPr lang="el-GR" sz="2800" dirty="0">
                <a:solidFill>
                  <a:srgbClr val="2481C3"/>
                </a:solidFill>
                <a:latin typeface="EC Square Sans Pro" panose="020B0506040000020004" charset="0"/>
              </a:rPr>
              <a:t>Νομικό Πλαίσιο</a:t>
            </a:r>
          </a:p>
          <a:p>
            <a:r>
              <a:rPr lang="el-GR" sz="2800" dirty="0">
                <a:solidFill>
                  <a:srgbClr val="2481C3"/>
                </a:solidFill>
                <a:latin typeface="EC Square Sans Pro" panose="020B0506040000020004" charset="0"/>
              </a:rPr>
              <a:t>Τύποι επιλογών Απλοποιημένου Κόστους</a:t>
            </a:r>
          </a:p>
          <a:p>
            <a:pPr marR="0" algn="just" rtl="0"/>
            <a:r>
              <a:rPr lang="el-GR" sz="2800" dirty="0">
                <a:solidFill>
                  <a:srgbClr val="2481C3"/>
                </a:solidFill>
                <a:latin typeface="EC Square Sans Pro" panose="020B0506040000020004" charset="0"/>
              </a:rPr>
              <a:t>Γενικά κριτήρια για τη δυνατότητα εφαρμογής</a:t>
            </a:r>
          </a:p>
          <a:p>
            <a:pPr marR="0" algn="just" rtl="0"/>
            <a:r>
              <a:rPr lang="el-GR" sz="2800" dirty="0">
                <a:solidFill>
                  <a:srgbClr val="2481C3"/>
                </a:solidFill>
                <a:latin typeface="EC Square Sans Pro" panose="020B0506040000020004" charset="0"/>
              </a:rPr>
              <a:t>Επιλογές Απλοποιημένου Κόστους στο ΕΤΠΑ και στο ΠΕΠ ΑΜΘ</a:t>
            </a:r>
            <a:endParaRPr lang="en-US" sz="2800" dirty="0">
              <a:solidFill>
                <a:srgbClr val="2481C3"/>
              </a:solidFill>
              <a:latin typeface="EC Square Sans Pro" panose="020B0506040000020004" charset="0"/>
            </a:endParaRPr>
          </a:p>
          <a:p>
            <a:r>
              <a:rPr lang="el-GR" sz="2800" dirty="0">
                <a:solidFill>
                  <a:srgbClr val="2481C3"/>
                </a:solidFill>
                <a:latin typeface="EC Square Sans Pro" panose="020B0506040000020004" charset="0"/>
              </a:rPr>
              <a:t>Ερωτήσεις και απαντήσεις</a:t>
            </a:r>
            <a:endParaRPr lang="en-GB" sz="2800" dirty="0">
              <a:solidFill>
                <a:srgbClr val="2481C3"/>
              </a:solidFill>
              <a:latin typeface="EC Square Sans Pro" panose="020B05060400000200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201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032B45-B12A-8D8C-F00C-EC5E3DA3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Τι είναι οι Επιλογές Απλοποιημένου Κόστους;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449E8C-A34D-FED0-3054-90A1BA35F9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el-GR" sz="2800" dirty="0">
                <a:latin typeface="EC Square Sans Pro"/>
              </a:rPr>
              <a:t>Μέτρο </a:t>
            </a:r>
            <a:r>
              <a:rPr lang="el-GR" sz="2800" b="1" i="1" dirty="0">
                <a:latin typeface="EC Square Sans Pro"/>
              </a:rPr>
              <a:t>απλούστευσης</a:t>
            </a:r>
            <a:r>
              <a:rPr lang="el-GR" sz="2800" dirty="0">
                <a:latin typeface="EC Square Sans Pro"/>
              </a:rPr>
              <a:t> της υλοποίησης έργων και προγραμμάτων </a:t>
            </a:r>
          </a:p>
          <a:p>
            <a:pPr lvl="1" algn="just"/>
            <a:r>
              <a:rPr lang="el-GR" sz="2800" dirty="0">
                <a:latin typeface="EC Square Sans Pro"/>
              </a:rPr>
              <a:t> μέσω της μείωσης του φόρτου εργασίας </a:t>
            </a:r>
          </a:p>
          <a:p>
            <a:pPr lvl="1" algn="just"/>
            <a:r>
              <a:rPr lang="el-GR" sz="2800" dirty="0">
                <a:latin typeface="EC Square Sans Pro"/>
              </a:rPr>
              <a:t> μέσω της μείωσης της πιθανότητας σφάλματος.</a:t>
            </a:r>
          </a:p>
          <a:p>
            <a:pPr algn="just"/>
            <a:r>
              <a:rPr lang="el-GR" sz="2800" dirty="0">
                <a:latin typeface="EC Square Sans Pro"/>
              </a:rPr>
              <a:t>«νέα» μέθοδος καθορισμού των επιλέξιμων δαπανών </a:t>
            </a:r>
          </a:p>
          <a:p>
            <a:pPr lvl="1" algn="just"/>
            <a:r>
              <a:rPr lang="el-GR" sz="2800" dirty="0">
                <a:latin typeface="EC Square Sans Pro"/>
              </a:rPr>
              <a:t> όχι βάσει της  «</a:t>
            </a:r>
            <a:r>
              <a:rPr lang="el-GR" sz="2800" b="1" i="1" dirty="0">
                <a:latin typeface="EC Square Sans Pro"/>
              </a:rPr>
              <a:t>παραδοσιακής» μεθοδου</a:t>
            </a:r>
            <a:r>
              <a:rPr lang="el-GR" sz="2800" dirty="0">
                <a:latin typeface="EC Square Sans Pro"/>
              </a:rPr>
              <a:t> καταγραφής και επαλήθευσης</a:t>
            </a:r>
          </a:p>
          <a:p>
            <a:pPr lvl="1" algn="just"/>
            <a:r>
              <a:rPr lang="el-GR" sz="2800" dirty="0">
                <a:latin typeface="EC Square Sans Pro"/>
              </a:rPr>
              <a:t> αλλά βάσει μιας </a:t>
            </a:r>
            <a:r>
              <a:rPr lang="el-GR" sz="2800" b="1" i="1" dirty="0">
                <a:latin typeface="EC Square Sans Pro"/>
              </a:rPr>
              <a:t>προκαθορισμένης μεθοδολογίας </a:t>
            </a:r>
            <a:r>
              <a:rPr lang="el-GR" sz="2800" dirty="0">
                <a:latin typeface="EC Square Sans Pro"/>
              </a:rPr>
              <a:t>και δια της επαλήθευσης εκροών και αποτελεσμάτων. </a:t>
            </a:r>
          </a:p>
          <a:p>
            <a:pPr marL="360045" lvl="1" indent="-175895"/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254568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032B45-B12A-8D8C-F00C-EC5E3DA3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Νομικό Πλαίσιο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449E8C-A34D-FED0-3054-90A1BA35F9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el-GR" sz="2800" dirty="0">
                <a:latin typeface="EC Square Sans Pro"/>
              </a:rPr>
              <a:t>Κανονισμός περί κοινών διατάξεων (ΚΚΔ) 2021/1060 για τα Ευρωπαϊκά Διαρθρωτικά και Επενδυτικά Ταμεία (ΕΔΕΤ) </a:t>
            </a:r>
          </a:p>
          <a:p>
            <a:pPr lvl="1" algn="just"/>
            <a:r>
              <a:rPr lang="el-GR" sz="2800" dirty="0">
                <a:latin typeface="EC Square Sans Pro"/>
              </a:rPr>
              <a:t> άρθρα 51-56, </a:t>
            </a:r>
          </a:p>
          <a:p>
            <a:pPr lvl="1" algn="just"/>
            <a:r>
              <a:rPr lang="el-GR" sz="2800" dirty="0">
                <a:latin typeface="EC Square Sans Pro"/>
              </a:rPr>
              <a:t> άρθρο74, </a:t>
            </a:r>
          </a:p>
          <a:p>
            <a:pPr lvl="1" algn="just"/>
            <a:r>
              <a:rPr lang="el-GR" sz="2800" dirty="0">
                <a:latin typeface="EC Square Sans Pro"/>
              </a:rPr>
              <a:t> άρθρα 94 και 95 .</a:t>
            </a:r>
          </a:p>
          <a:p>
            <a:pPr algn="just"/>
            <a:r>
              <a:rPr lang="el-GR" sz="2800" dirty="0">
                <a:latin typeface="EC Square Sans Pro"/>
              </a:rPr>
              <a:t>Επιπλέον κατευθυντήριες γραμμές, εργαλεία και πλατφόρμες ανταλλαγών σχετικά με τις Επιλογές Απλοποιημένου Κόστους (ΕΑΚ), </a:t>
            </a:r>
          </a:p>
          <a:p>
            <a:pPr lvl="1" algn="just"/>
            <a:r>
              <a:rPr lang="el-GR" sz="2800" dirty="0">
                <a:latin typeface="EC Square Sans Pro"/>
              </a:rPr>
              <a:t>μεταξύ άλλων από τις «εθνικές αρχές ΕΣΠΑ»</a:t>
            </a:r>
          </a:p>
          <a:p>
            <a:pPr marL="360045" lvl="1" indent="-175895"/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914705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032B45-B12A-8D8C-F00C-EC5E3DA3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Τύποι επιλογών Απλοποιημένου Κόστους</a:t>
            </a:r>
          </a:p>
        </p:txBody>
      </p:sp>
      <p:pic>
        <p:nvPicPr>
          <p:cNvPr id="6" name="Grafik 23">
            <a:extLst>
              <a:ext uri="{FF2B5EF4-FFF2-40B4-BE49-F238E27FC236}">
                <a16:creationId xmlns:a16="http://schemas.microsoft.com/office/drawing/2014/main" id="{F537312E-C48F-F4DC-6AB9-B356F31B6B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7337" y="1360079"/>
            <a:ext cx="6957326" cy="493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62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032B45-B12A-8D8C-F00C-EC5E3DA3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Τύποι επιλογών Απλοποιημένου Κόστους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449E8C-A34D-FED0-3054-90A1BA35F9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/>
          </a:bodyPr>
          <a:lstStyle/>
          <a:p>
            <a:pPr algn="just"/>
            <a:r>
              <a:rPr lang="el-GR" sz="2800" dirty="0">
                <a:latin typeface="EC Square Sans Pro"/>
              </a:rPr>
              <a:t>Δυο </a:t>
            </a:r>
            <a:r>
              <a:rPr lang="el-GR" sz="2800" b="1" i="1" dirty="0">
                <a:latin typeface="EC Square Sans Pro"/>
              </a:rPr>
              <a:t>«πηγές» </a:t>
            </a:r>
          </a:p>
          <a:p>
            <a:pPr lvl="1" algn="just"/>
            <a:r>
              <a:rPr lang="el-GR" sz="2800" dirty="0">
                <a:latin typeface="EC Square Sans Pro"/>
              </a:rPr>
              <a:t>«Off-the-shelf»: έτοιμες ΕΑΚ από τους κανονισμούς</a:t>
            </a:r>
          </a:p>
          <a:p>
            <a:pPr lvl="1" algn="just"/>
            <a:r>
              <a:rPr lang="el-GR" sz="2800" dirty="0">
                <a:latin typeface="EC Square Sans Pro"/>
              </a:rPr>
              <a:t>«Εξατομικευμένες» ΕΑΚ που αναπτύσσονται σε επίπεδο προγράμματος από το ΠΕΠ (βλέπε και ΚΚΔ, Άρθρο 53). Πλεονεκτήματα και μειονεκτήματα είναι τα αντίστροφα των έτοιμων ΕΑΚ. </a:t>
            </a:r>
          </a:p>
          <a:p>
            <a:pPr algn="just"/>
            <a:r>
              <a:rPr lang="el-GR" sz="2800" dirty="0">
                <a:latin typeface="EC Square Sans Pro"/>
              </a:rPr>
              <a:t> Τρεις </a:t>
            </a:r>
            <a:r>
              <a:rPr lang="el-GR" sz="2800" b="1" i="1" dirty="0">
                <a:latin typeface="EC Square Sans Pro"/>
              </a:rPr>
              <a:t>βασικοί τύποι</a:t>
            </a:r>
            <a:r>
              <a:rPr lang="el-GR" sz="2800" b="1" dirty="0">
                <a:latin typeface="EC Square Sans Pro"/>
              </a:rPr>
              <a:t> </a:t>
            </a:r>
            <a:r>
              <a:rPr lang="el-GR" sz="2800" dirty="0">
                <a:latin typeface="EC Square Sans Pro"/>
              </a:rPr>
              <a:t>ΕΑΚ:</a:t>
            </a:r>
          </a:p>
          <a:p>
            <a:pPr lvl="1" algn="just"/>
            <a:r>
              <a:rPr lang="el-GR" sz="2800" dirty="0">
                <a:latin typeface="EC Square Sans Pro"/>
              </a:rPr>
              <a:t> μοναδιαίο κόστος (unit cost), </a:t>
            </a:r>
          </a:p>
          <a:p>
            <a:pPr lvl="1" algn="just"/>
            <a:r>
              <a:rPr lang="el-GR" sz="2800" dirty="0">
                <a:latin typeface="EC Square Sans Pro"/>
              </a:rPr>
              <a:t> κατ' αποκοπή ποσό (lump sum), </a:t>
            </a:r>
          </a:p>
          <a:p>
            <a:pPr lvl="1" algn="just"/>
            <a:r>
              <a:rPr lang="el-GR" sz="2800" dirty="0">
                <a:latin typeface="EC Square Sans Pro"/>
              </a:rPr>
              <a:t> κατ’ αποκοπή ποσοστό (flat rate)</a:t>
            </a:r>
          </a:p>
          <a:p>
            <a:pPr algn="just"/>
            <a:r>
              <a:rPr lang="el-GR" sz="2800" b="1" dirty="0">
                <a:latin typeface="EC Square Sans Pro"/>
              </a:rPr>
              <a:t>Ειδική μορφή </a:t>
            </a:r>
            <a:r>
              <a:rPr lang="el-GR" sz="2800" dirty="0">
                <a:latin typeface="EC Square Sans Pro"/>
              </a:rPr>
              <a:t>κατ’ αποκοπή ποσού: draft budget</a:t>
            </a:r>
          </a:p>
          <a:p>
            <a:pPr marL="360045" lvl="1" indent="-175895"/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9474751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032B45-B12A-8D8C-F00C-EC5E3DA3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Γενικά κριτήρια για τη δυνατότητα εφαρμογής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449E8C-A34D-FED0-3054-90A1BA35F9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el-GR" sz="2800" dirty="0">
                <a:latin typeface="EC Square Sans Pro"/>
              </a:rPr>
              <a:t>Υπάρχει μεγάλος αριθμός τυποποιημένων πράξεων;</a:t>
            </a:r>
          </a:p>
          <a:p>
            <a:pPr algn="just"/>
            <a:r>
              <a:rPr lang="el-GR" sz="2800" dirty="0">
                <a:latin typeface="EC Square Sans Pro"/>
              </a:rPr>
              <a:t>Υπάρχει δυνατότητα μείωσης του διοικητικού φόρτου και των σφαλμάτων;</a:t>
            </a:r>
          </a:p>
          <a:p>
            <a:pPr algn="just"/>
            <a:r>
              <a:rPr lang="el-GR" sz="2800" dirty="0">
                <a:latin typeface="EC Square Sans Pro"/>
              </a:rPr>
              <a:t>Οι δικαιούχοι έχουν μεγάλο φόρτο εργασίας σε σχέση με τους πόρους των; </a:t>
            </a:r>
          </a:p>
          <a:p>
            <a:pPr algn="just"/>
            <a:r>
              <a:rPr lang="el-GR" sz="2800" dirty="0">
                <a:latin typeface="EC Square Sans Pro"/>
              </a:rPr>
              <a:t>Υπάρχουν αξιόπιστοι δείκτες για τις εκροές ή τα επιτευχθέντα αποτελέσματα; </a:t>
            </a:r>
          </a:p>
          <a:p>
            <a:pPr algn="just"/>
            <a:r>
              <a:rPr lang="el-GR" sz="2800" dirty="0">
                <a:latin typeface="EC Square Sans Pro"/>
              </a:rPr>
              <a:t>Τα έργα που καλύπτονται από τις ΕΑΚ, έχουν μεγάλο προϋπολογισμό;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9793826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032B45-B12A-8D8C-F00C-EC5E3DA3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algn="just" rtl="0"/>
            <a:r>
              <a:rPr lang="el-GR" sz="4000" dirty="0">
                <a:solidFill>
                  <a:srgbClr val="2481C3"/>
                </a:solidFill>
                <a:latin typeface="EC Square Sans Pro" panose="020B0506040000020004" charset="0"/>
              </a:rPr>
              <a:t>Επιλογές Απλοποιημένου Κόστους στο ΕΤΠΑ και στο ΠΕΠ ΑΜΘ</a:t>
            </a:r>
            <a:endParaRPr lang="en-US" sz="4000" dirty="0">
              <a:solidFill>
                <a:srgbClr val="2481C3"/>
              </a:solidFill>
              <a:latin typeface="EC Square Sans Pro" panose="020B0506040000020004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449E8C-A34D-FED0-3054-90A1BA35F9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el-GR" sz="2800" dirty="0">
                <a:latin typeface="EC Square Sans Pro"/>
              </a:rPr>
              <a:t>Ο ΚΚΔ 2021-2027 προβλέπει πως οι ΕΑΚ είναι υποχρεωτικές εφόσον οι πράξεις έχουν συνολικό κόστος κάτω των 200.00 €</a:t>
            </a:r>
          </a:p>
          <a:p>
            <a:pPr algn="just"/>
            <a:r>
              <a:rPr lang="el-GR" sz="2800" dirty="0">
                <a:latin typeface="EC Square Sans Pro"/>
              </a:rPr>
              <a:t>Στην περίπτωση των Έργων και Υποδομών Ύδατος του ΠΕΠ ΑΜΘ τα έργα πιθανότατα θα έχουν συνολικό κόστος άνω των 200.000 €</a:t>
            </a:r>
          </a:p>
          <a:p>
            <a:pPr algn="just"/>
            <a:r>
              <a:rPr lang="el-GR" sz="2800" dirty="0">
                <a:latin typeface="EC Square Sans Pro"/>
              </a:rPr>
              <a:t>κρίνεται όμως σκόπιμη η διευρεύνηση ορισμού ΕΑΚ αρχικά ως κατ’αποκοπή ποσοστών, με σκοπό αργότερα τον ορισμό μοναδιαίου κόστους και σχεδιών προϋπολογισμού. </a:t>
            </a:r>
          </a:p>
          <a:p>
            <a:pPr marL="360045" lvl="1" indent="-175895"/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762620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032B45-B12A-8D8C-F00C-EC5E3DA3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>
                <a:solidFill>
                  <a:srgbClr val="2481C3"/>
                </a:solidFill>
                <a:latin typeface="EC Square Sans Pro" panose="020B0506040000020004" charset="0"/>
              </a:rPr>
              <a:t>Ερωτήσεις και απαντήσεις</a:t>
            </a:r>
            <a:endParaRPr lang="en-GB" sz="4000" dirty="0">
              <a:solidFill>
                <a:srgbClr val="2481C3"/>
              </a:solidFill>
              <a:latin typeface="EC Square Sans Pro" panose="020B050604000002000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185A764-936C-34B6-B772-5130C4582ED7}"/>
              </a:ext>
            </a:extLst>
          </p:cNvPr>
          <p:cNvGrpSpPr/>
          <p:nvPr/>
        </p:nvGrpSpPr>
        <p:grpSpPr>
          <a:xfrm>
            <a:off x="1624405" y="1927355"/>
            <a:ext cx="5056094" cy="4075411"/>
            <a:chOff x="1624405" y="1927355"/>
            <a:chExt cx="5056094" cy="4075411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27461C1A-AB12-146E-D185-8F6EA753043F}"/>
                </a:ext>
              </a:extLst>
            </p:cNvPr>
            <p:cNvCxnSpPr/>
            <p:nvPr/>
          </p:nvCxnSpPr>
          <p:spPr>
            <a:xfrm flipV="1">
              <a:off x="1624405" y="1927355"/>
              <a:ext cx="0" cy="407541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4EA98C33-EA03-5C9B-DA87-727554B8EE65}"/>
                </a:ext>
              </a:extLst>
            </p:cNvPr>
            <p:cNvCxnSpPr>
              <a:cxnSpLocks/>
            </p:cNvCxnSpPr>
            <p:nvPr/>
          </p:nvCxnSpPr>
          <p:spPr>
            <a:xfrm>
              <a:off x="1624405" y="6002766"/>
              <a:ext cx="5056094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8616C0EE-8BB7-4CDE-F083-799A7A4C8FB7}"/>
              </a:ext>
            </a:extLst>
          </p:cNvPr>
          <p:cNvSpPr txBox="1"/>
          <p:nvPr/>
        </p:nvSpPr>
        <p:spPr>
          <a:xfrm flipH="1">
            <a:off x="465265" y="1566092"/>
            <a:ext cx="2805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Απαιτήσεις ανάπτυξης ΕΑΚ</a:t>
            </a:r>
            <a:endParaRPr lang="de-DE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945298-E4A1-3811-4EED-96B71471D3D6}"/>
              </a:ext>
            </a:extLst>
          </p:cNvPr>
          <p:cNvSpPr txBox="1"/>
          <p:nvPr/>
        </p:nvSpPr>
        <p:spPr>
          <a:xfrm>
            <a:off x="5403028" y="6123543"/>
            <a:ext cx="60942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800" b="1" dirty="0">
                <a:latin typeface="EC Square Sans Pro"/>
              </a:rPr>
              <a:t>Καταλληλότητα τύπου ΕΑΚ για Έργα και Υποδομές Ύδατος</a:t>
            </a:r>
            <a:endParaRPr lang="de-DE" b="1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932E9A0-B061-5A20-0263-0B085BF71FD6}"/>
              </a:ext>
            </a:extLst>
          </p:cNvPr>
          <p:cNvGrpSpPr/>
          <p:nvPr/>
        </p:nvGrpSpPr>
        <p:grpSpPr>
          <a:xfrm>
            <a:off x="1415973" y="4780173"/>
            <a:ext cx="1298990" cy="1374535"/>
            <a:chOff x="1867794" y="4505380"/>
            <a:chExt cx="1298990" cy="137453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6A3D975-B56C-D445-2E81-A55C61BD159A}"/>
                </a:ext>
              </a:extLst>
            </p:cNvPr>
            <p:cNvSpPr/>
            <p:nvPr/>
          </p:nvSpPr>
          <p:spPr>
            <a:xfrm>
              <a:off x="1886626" y="4505380"/>
              <a:ext cx="1280158" cy="1374535"/>
            </a:xfrm>
            <a:prstGeom prst="ellipse">
              <a:avLst/>
            </a:prstGeom>
            <a:solidFill>
              <a:schemeClr val="accent1">
                <a:lumMod val="40000"/>
                <a:lumOff val="60000"/>
                <a:alpha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E36B8D6-293B-221B-D2CD-1D807F67AAC1}"/>
                </a:ext>
              </a:extLst>
            </p:cNvPr>
            <p:cNvSpPr txBox="1"/>
            <p:nvPr/>
          </p:nvSpPr>
          <p:spPr>
            <a:xfrm>
              <a:off x="1867794" y="4869483"/>
              <a:ext cx="12801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800" b="1" i="1" dirty="0">
                  <a:latin typeface="EC Square Sans Pro"/>
                </a:rPr>
                <a:t>Έτοιμες</a:t>
              </a:r>
              <a:br>
                <a:rPr lang="el-GR" sz="1800" b="1" i="1" dirty="0">
                  <a:latin typeface="EC Square Sans Pro"/>
                </a:rPr>
              </a:br>
              <a:r>
                <a:rPr lang="el-GR" sz="1800" b="1" i="1" dirty="0">
                  <a:latin typeface="EC Square Sans Pro"/>
                </a:rPr>
                <a:t>ΕΑΚ</a:t>
              </a:r>
              <a:endParaRPr lang="de-DE" b="1" i="1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9CF2CDF-1A27-7691-5B15-3DA52FD921B0}"/>
              </a:ext>
            </a:extLst>
          </p:cNvPr>
          <p:cNvGrpSpPr/>
          <p:nvPr/>
        </p:nvGrpSpPr>
        <p:grpSpPr>
          <a:xfrm>
            <a:off x="2556282" y="4476290"/>
            <a:ext cx="1298990" cy="1374535"/>
            <a:chOff x="1037663" y="4540715"/>
            <a:chExt cx="1298990" cy="1374535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E50D1D2-083A-3891-0136-53EDBCEA7CB8}"/>
                </a:ext>
              </a:extLst>
            </p:cNvPr>
            <p:cNvSpPr/>
            <p:nvPr/>
          </p:nvSpPr>
          <p:spPr>
            <a:xfrm>
              <a:off x="1056495" y="4540715"/>
              <a:ext cx="1280158" cy="1374535"/>
            </a:xfrm>
            <a:prstGeom prst="ellipse">
              <a:avLst/>
            </a:prstGeom>
            <a:solidFill>
              <a:schemeClr val="tx2">
                <a:lumMod val="40000"/>
                <a:lumOff val="60000"/>
                <a:alpha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AB6CAE9-D5C9-223E-FB13-00651FB028DB}"/>
                </a:ext>
              </a:extLst>
            </p:cNvPr>
            <p:cNvSpPr txBox="1"/>
            <p:nvPr/>
          </p:nvSpPr>
          <p:spPr>
            <a:xfrm>
              <a:off x="1037663" y="4775723"/>
              <a:ext cx="128015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800" b="1" i="1" dirty="0">
                  <a:latin typeface="EC Square Sans Pro"/>
                </a:rPr>
                <a:t>κατ’ αποκοπή ποσοστό </a:t>
              </a:r>
              <a:endParaRPr lang="de-DE" b="1" i="1" dirty="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4599897-181A-ECA8-73A2-F4EDE76F53C3}"/>
              </a:ext>
            </a:extLst>
          </p:cNvPr>
          <p:cNvGrpSpPr/>
          <p:nvPr/>
        </p:nvGrpSpPr>
        <p:grpSpPr>
          <a:xfrm>
            <a:off x="4424099" y="3405638"/>
            <a:ext cx="1298990" cy="1374535"/>
            <a:chOff x="2265827" y="4539727"/>
            <a:chExt cx="1298990" cy="1374535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7DBE022-7997-26CC-82CC-9C834A745975}"/>
                </a:ext>
              </a:extLst>
            </p:cNvPr>
            <p:cNvSpPr/>
            <p:nvPr/>
          </p:nvSpPr>
          <p:spPr>
            <a:xfrm>
              <a:off x="2284659" y="4539727"/>
              <a:ext cx="1280158" cy="1374535"/>
            </a:xfrm>
            <a:prstGeom prst="ellipse">
              <a:avLst/>
            </a:prstGeom>
            <a:solidFill>
              <a:schemeClr val="tx2">
                <a:lumMod val="60000"/>
                <a:lumOff val="40000"/>
                <a:alpha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1FE29D8-5247-D310-F87D-5DA8DDE8218C}"/>
                </a:ext>
              </a:extLst>
            </p:cNvPr>
            <p:cNvSpPr txBox="1"/>
            <p:nvPr/>
          </p:nvSpPr>
          <p:spPr>
            <a:xfrm>
              <a:off x="2265827" y="4903830"/>
              <a:ext cx="12801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800" b="1" i="1" dirty="0">
                  <a:latin typeface="EC Square Sans Pro"/>
                </a:rPr>
                <a:t>μοναδιαίο κόστος</a:t>
              </a:r>
              <a:endParaRPr lang="de-DE" b="1" i="1" dirty="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D8C7968-B760-690D-9ACD-D583DC6BAA58}"/>
              </a:ext>
            </a:extLst>
          </p:cNvPr>
          <p:cNvGrpSpPr/>
          <p:nvPr/>
        </p:nvGrpSpPr>
        <p:grpSpPr>
          <a:xfrm>
            <a:off x="3508336" y="2718370"/>
            <a:ext cx="1288232" cy="1374535"/>
            <a:chOff x="4448299" y="2274430"/>
            <a:chExt cx="1288232" cy="1374535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D65B342B-D734-920B-AE1F-E2F7EAAD21C2}"/>
                </a:ext>
              </a:extLst>
            </p:cNvPr>
            <p:cNvSpPr/>
            <p:nvPr/>
          </p:nvSpPr>
          <p:spPr>
            <a:xfrm>
              <a:off x="4456373" y="2274430"/>
              <a:ext cx="1280158" cy="1374535"/>
            </a:xfrm>
            <a:prstGeom prst="ellipse">
              <a:avLst/>
            </a:prstGeom>
            <a:solidFill>
              <a:schemeClr val="tx2">
                <a:lumMod val="60000"/>
                <a:lumOff val="40000"/>
                <a:alpha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BC96643-08AC-9041-17B4-B1A4047DD9D2}"/>
                </a:ext>
              </a:extLst>
            </p:cNvPr>
            <p:cNvSpPr txBox="1"/>
            <p:nvPr/>
          </p:nvSpPr>
          <p:spPr>
            <a:xfrm>
              <a:off x="4448299" y="2498680"/>
              <a:ext cx="128015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b="1" i="1" dirty="0">
                  <a:latin typeface="EC Square Sans Pro"/>
                </a:rPr>
                <a:t>κατ’ αποκοπή ποσό 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C730D44-9B54-F9C8-A964-FC553744458D}"/>
              </a:ext>
            </a:extLst>
          </p:cNvPr>
          <p:cNvGrpSpPr/>
          <p:nvPr/>
        </p:nvGrpSpPr>
        <p:grpSpPr>
          <a:xfrm>
            <a:off x="6031004" y="1935424"/>
            <a:ext cx="1298990" cy="1374535"/>
            <a:chOff x="2265827" y="4539727"/>
            <a:chExt cx="1298990" cy="1374535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684C20A3-0023-F2EC-064E-83E15B5710A4}"/>
                </a:ext>
              </a:extLst>
            </p:cNvPr>
            <p:cNvSpPr/>
            <p:nvPr/>
          </p:nvSpPr>
          <p:spPr>
            <a:xfrm>
              <a:off x="2284659" y="4539727"/>
              <a:ext cx="1280158" cy="1374535"/>
            </a:xfrm>
            <a:prstGeom prst="ellipse">
              <a:avLst/>
            </a:prstGeom>
            <a:solidFill>
              <a:schemeClr val="accent4">
                <a:lumMod val="60000"/>
                <a:lumOff val="40000"/>
                <a:alpha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9B667CB-0D4F-F136-51A8-1F860584B549}"/>
                </a:ext>
              </a:extLst>
            </p:cNvPr>
            <p:cNvSpPr txBox="1"/>
            <p:nvPr/>
          </p:nvSpPr>
          <p:spPr>
            <a:xfrm>
              <a:off x="2265827" y="4903830"/>
              <a:ext cx="12801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i="1" dirty="0">
                  <a:latin typeface="EC Square Sans Pro"/>
                </a:rPr>
                <a:t>Draft budget</a:t>
              </a:r>
              <a:endParaRPr lang="de-DE" b="1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823003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theme/theme1.xml><?xml version="1.0" encoding="utf-8"?>
<a:theme xmlns:a="http://schemas.openxmlformats.org/drawingml/2006/main" name="Thème Office">
  <a:themeElements>
    <a:clrScheme name="C4T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F4F78"/>
      </a:accent1>
      <a:accent2>
        <a:srgbClr val="ED7D30"/>
      </a:accent2>
      <a:accent3>
        <a:srgbClr val="73AB47"/>
      </a:accent3>
      <a:accent4>
        <a:srgbClr val="2481C3"/>
      </a:accent4>
      <a:accent5>
        <a:srgbClr val="95C11F"/>
      </a:accent5>
      <a:accent6>
        <a:srgbClr val="AFCA0B"/>
      </a:accent6>
      <a:hlink>
        <a:srgbClr val="3EA3DC"/>
      </a:hlink>
      <a:folHlink>
        <a:srgbClr val="00A87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CC512049C2D674CA69FD744AE64C86D" ma:contentTypeVersion="4" ma:contentTypeDescription="Create a new document." ma:contentTypeScope="" ma:versionID="583304e3b3776792f6464fce997782d8">
  <xsd:schema xmlns:xsd="http://www.w3.org/2001/XMLSchema" xmlns:xs="http://www.w3.org/2001/XMLSchema" xmlns:p="http://schemas.microsoft.com/office/2006/metadata/properties" xmlns:ns2="5d8f5743-08cd-4754-9d86-0dc50d88442c" targetNamespace="http://schemas.microsoft.com/office/2006/metadata/properties" ma:root="true" ma:fieldsID="237938c12d4fc09fc0da7e734aa078b6" ns2:_="">
    <xsd:import namespace="5d8f5743-08cd-4754-9d86-0dc50d88442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8f5743-08cd-4754-9d86-0dc50d88442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9CDA4DD-E566-44D5-B46B-7A42098688FE}">
  <ds:schemaRefs>
    <ds:schemaRef ds:uri="5d8f5743-08cd-4754-9d86-0dc50d88442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9C5D641-3EDB-4C2C-8AD5-7B445DC4F5B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171E90A-CAE3-4FAB-9E30-E973A72E4774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5d8f5743-08cd-4754-9d86-0dc50d88442c"/>
    <ds:schemaRef ds:uri="http://schemas.microsoft.com/office/2006/documentManagement/types"/>
    <ds:schemaRef ds:uri="http://www.w3.org/XML/1998/namespace"/>
    <ds:schemaRef ds:uri="http://purl.org/dc/elements/1.1/"/>
  </ds:schemaRefs>
</ds:datastoreItem>
</file>

<file path=docMetadata/LabelInfo.xml><?xml version="1.0" encoding="utf-8"?>
<clbl:labelList xmlns:clbl="http://schemas.microsoft.com/office/2020/mipLabelMetadata">
  <clbl:label id="{11be1538-79d8-4939-82b8-b767805d825b}" enabled="0" method="" siteId="{11be1538-79d8-4939-82b8-b767805d825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475</Words>
  <Application>Microsoft Office PowerPoint</Application>
  <PresentationFormat>Widescreen</PresentationFormat>
  <Paragraphs>74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EC Square Sans Pro</vt:lpstr>
      <vt:lpstr>Verdana</vt:lpstr>
      <vt:lpstr>Courier New</vt:lpstr>
      <vt:lpstr>EC Square Sans Pro Light</vt:lpstr>
      <vt:lpstr>Arial</vt:lpstr>
      <vt:lpstr>Calibri</vt:lpstr>
      <vt:lpstr>Thème Office</vt:lpstr>
      <vt:lpstr>C4T GROUNDWORK Τεχνική Συνάντηση, Επιχειρησιακό Σχέδιο Τομέα Υδάτων  Bάσει Ολιστικής Προσέγγισης</vt:lpstr>
      <vt:lpstr>Επιλογές Απλοποιημένου Κόστους</vt:lpstr>
      <vt:lpstr>Τι είναι οι Επιλογές Απλοποιημένου Κόστους;</vt:lpstr>
      <vt:lpstr>Νομικό Πλαίσιο</vt:lpstr>
      <vt:lpstr>Τύποι επιλογών Απλοποιημένου Κόστους</vt:lpstr>
      <vt:lpstr>Τύποι επιλογών Απλοποιημένου Κόστους</vt:lpstr>
      <vt:lpstr>Γενικά κριτήρια για τη δυνατότητα εφαρμογής</vt:lpstr>
      <vt:lpstr>Επιλογές Απλοποιημένου Κόστους στο ΕΤΠΑ και στο ΠΕΠ ΑΜΘ</vt:lpstr>
      <vt:lpstr>Ερωτήσεις και απαντήσεις</vt:lpstr>
      <vt:lpstr>Αξιολόγηση της συνάντησης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Caroline Cochaux</dc:creator>
  <cp:lastModifiedBy>Angelos Sanopoulos</cp:lastModifiedBy>
  <cp:revision>162</cp:revision>
  <cp:lastPrinted>2023-09-06T08:15:17Z</cp:lastPrinted>
  <dcterms:created xsi:type="dcterms:W3CDTF">2023-02-21T09:05:47Z</dcterms:created>
  <dcterms:modified xsi:type="dcterms:W3CDTF">2024-09-24T08:53:45Z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0x0101008CC512049C2D674CA69FD744AE64C86D</vt:lpwstr>
  </property>
  <property fmtid="{D5CDD505-2E9C-101B-9397-08002B2CF9AE}" pid="3" name="MediaServiceImageTags">
    <vt:lpwstr/>
  </property>
</Properties>
</file>